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Lst>
  <p:sldSz cy="5143500" cx="9144000"/>
  <p:notesSz cx="6858000" cy="9144000"/>
  <p:embeddedFontLst>
    <p:embeddedFont>
      <p:font typeface="Proxima Nova"/>
      <p:regular r:id="rId130"/>
      <p:bold r:id="rId131"/>
      <p:italic r:id="rId132"/>
      <p:boldItalic r:id="rId133"/>
    </p:embeddedFont>
    <p:embeddedFont>
      <p:font typeface="Quattrocento Sans"/>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7" Type="http://schemas.openxmlformats.org/officeDocument/2006/relationships/font" Target="fonts/QuattrocentoSans-boldItalic.fntdata"/><Relationship Id="rId132" Type="http://schemas.openxmlformats.org/officeDocument/2006/relationships/font" Target="fonts/ProximaNova-italic.fntdata"/><Relationship Id="rId131" Type="http://schemas.openxmlformats.org/officeDocument/2006/relationships/font" Target="fonts/ProximaNova-bold.fntdata"/><Relationship Id="rId130" Type="http://schemas.openxmlformats.org/officeDocument/2006/relationships/font" Target="fonts/ProximaNova-regular.fntdata"/><Relationship Id="rId136" Type="http://schemas.openxmlformats.org/officeDocument/2006/relationships/font" Target="fonts/QuattrocentoSans-italic.fntdata"/><Relationship Id="rId135" Type="http://schemas.openxmlformats.org/officeDocument/2006/relationships/font" Target="fonts/QuattrocentoSans-bold.fntdata"/><Relationship Id="rId134" Type="http://schemas.openxmlformats.org/officeDocument/2006/relationships/font" Target="fonts/QuattrocentoSans-regular.fntdata"/><Relationship Id="rId133" Type="http://schemas.openxmlformats.org/officeDocument/2006/relationships/font" Target="fonts/ProximaNova-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drewng.org"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zone.com/articles/apache-kafka-mqtt-end-to-end-iot-integration-githu" TargetMode="External"/><Relationship Id="rId3" Type="http://schemas.openxmlformats.org/officeDocument/2006/relationships/hyperlink" Target="https://thenewstack.io/apache-kafka-cornerstone-iot-data-platform/"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bosch-si.com/bosch-iot-suite/why-the-iot-needs-kubernetes/" TargetMode="External"/><Relationship Id="rId3" Type="http://schemas.openxmlformats.org/officeDocument/2006/relationships/hyperlink" Target="https://twitter.com/intent/tweet?text=%23Kubernetes+addresses+many+of+the+complexity+challenges+that+development+teams+see+when+building+and+deploying+%23IoT+solutions+https%3A%2F%2Fblog.bosch-si.com%2Fbosch-iot-suite%2Fwhy-the-iot-needs-kubernetes%2F+%7C+via+%40BoschSI" TargetMode="External"/><Relationship Id="rId4" Type="http://schemas.openxmlformats.org/officeDocument/2006/relationships/hyperlink" Target="https://blog.bosch-si.com/bosch-iot-suite/why-edge-computing-for-iot/" TargetMode="External"/><Relationship Id="rId5" Type="http://schemas.openxmlformats.org/officeDocument/2006/relationships/hyperlink" Target="https://blog.bosch-si.com/bosch-iot-suite/why-edge-computing-for-iot/"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uk.org/insights/opinions/item/13827-the-future-of-iot-is-ai" TargetMode="External"/><Relationship Id="rId3" Type="http://schemas.openxmlformats.org/officeDocument/2006/relationships/hyperlink" Target="https://www.wired.com/brandlab/2018/05/bringing-power-ai-internet-things/"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intelegraph.com/news/how-significant-is-blockchain-in-internet-of-things"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l.com/content/dam/www/public/us/en/documents/white-papers/fourth-industrial-revolution-white-paper.pdf" TargetMode="External"/><Relationship Id="rId3" Type="http://schemas.openxmlformats.org/officeDocument/2006/relationships/hyperlink" Target="https://www.weforum.org/agenda/2017/06/internet-of-things-will-power-the-fourth-industrial-revolution/" TargetMode="External"/><Relationship Id="rId4" Type="http://schemas.openxmlformats.org/officeDocument/2006/relationships/hyperlink" Target="https://www.zdnet.com/article/how-iot-will-drive-the-fourth-industrial-revolu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bc.com/2019/01/16/fourth-industrial-revolution-explained-davos-2019.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ot-scenarios.html"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microsoft.com/en-gb/overview/iot/industry/process-manufacturing/?site=mscom_iot"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att.com/content/dam/attbusiness/briefs/iot-digital-infrastructure-brief.pdf"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s.com/en_us/insights/articles/big-data/five-iot-applications-retailers-are-using-today.html" TargetMode="External"/><Relationship Id="rId3" Type="http://schemas.openxmlformats.org/officeDocument/2006/relationships/hyperlink" Target="https://www.sas.com/en_us/insights/articles/big-data/five-iot-applications-retailers-are-using-today.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microsoft.com/iot/2018/06/05/smart-buildings-are-built-on-azure-iot/" TargetMode="External"/><Relationship Id="rId3" Type="http://schemas.openxmlformats.org/officeDocument/2006/relationships/hyperlink" Target="https://www.intel.com/content/www/us/en/internet-of-things/solution-blueprints-and-case-studies.html" TargetMode="External"/><Relationship Id="rId4" Type="http://schemas.openxmlformats.org/officeDocument/2006/relationships/hyperlink" Target="https://blogs.microsoft.com/iot/2018/06/05/smart-buildings-are-built-on-azure-iot/" TargetMode="External"/><Relationship Id="rId5" Type="http://schemas.openxmlformats.org/officeDocument/2006/relationships/hyperlink" Target="https://www.intel.com/content/www/us/en/internet-of-things/solution-blueprints-and-case-studies.html"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4isrnet.com/special-reports/military-it-modernization/2018/08/03/the-internet-of-things-will-depend-on-modernized-networks/" TargetMode="External"/><Relationship Id="rId3" Type="http://schemas.openxmlformats.org/officeDocument/2006/relationships/hyperlink" Target="https://www.c4isrnet.com/opinion/2018/10/03/the-internet-of-battlefield-things-is-coming-are-it-pros-ready/" TargetMode="External"/><Relationship Id="rId4" Type="http://schemas.openxmlformats.org/officeDocument/2006/relationships/hyperlink" Target="https://en.wikipedia.org/wiki/Fifth-generation_jet_fighter"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mages/files/pdf/IEEE_IoT_Towards_Definition_Internet_of_Things_Revision1_27MAY15.pdf" TargetMode="External"/><Relationship Id="rId3" Type="http://schemas.openxmlformats.org/officeDocument/2006/relationships/hyperlink" Target="https://www.networkworld.com/article/3287927/internet-of-things/identifying-the-internet-of-things-one-device-at-a-time.html" TargetMode="External"/><Relationship Id="rId4" Type="http://schemas.openxmlformats.org/officeDocument/2006/relationships/hyperlink" Target="https://iot.ieee.org/images/files/pdf/IEEE_IoT_Towards_Definition_Internet_of_Things_Revision1_27MAY15.pdf"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msung.com/us/explore/family-hub-refrigerator/connected-hub/" TargetMode="External"/><Relationship Id="rId3" Type="http://schemas.openxmlformats.org/officeDocument/2006/relationships/hyperlink" Target="https://ring.com/" TargetMode="External"/><Relationship Id="rId4" Type="http://schemas.openxmlformats.org/officeDocument/2006/relationships/hyperlink" Target="https://nest.com/doorbell/nest-hello/overview/" TargetMode="External"/><Relationship Id="rId5" Type="http://schemas.openxmlformats.org/officeDocument/2006/relationships/hyperlink" Target="https://nest.com/thermostats/" TargetMode="External"/><Relationship Id="rId6" Type="http://schemas.openxmlformats.org/officeDocument/2006/relationships/hyperlink" Target="https://glas.johnsoncontrols.com/" TargetMode="External"/><Relationship Id="rId7" Type="http://schemas.openxmlformats.org/officeDocument/2006/relationships/hyperlink" Target="https://www.honeywellhome.com/en/products/thermostat"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Internet_Protocol"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mages/files/pdf/IEEE_IoT_Towards_Definition_Internet_of_Things_Revision1_27MAY15.pdf" TargetMode="External"/><Relationship Id="rId3" Type="http://schemas.openxmlformats.org/officeDocument/2006/relationships/hyperlink" Target="https://internetofthingsagenda.techtarget.com/definition/smart-sensor" TargetMode="External"/><Relationship Id="rId4" Type="http://schemas.openxmlformats.org/officeDocument/2006/relationships/hyperlink" Target="https://software.intel.com/en-us/industrial-sensors-with-upm-support"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dge_computing"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sternpeak.com/blog/the-impact-of-edge-computing-on-iot-the-main-benefits-and-real-life-use-cases/"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eolearn.com/magazine/how-is-voice-recognition-affect-iot"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otforall.com/voice-assistants-consumer-iot/"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Sources: </a:t>
            </a:r>
            <a:endParaRPr/>
          </a:p>
          <a:p>
            <a:pPr indent="0" lvl="0" marL="0" rtl="0" algn="l">
              <a:spcBef>
                <a:spcPts val="0"/>
              </a:spcBef>
              <a:spcAft>
                <a:spcPts val="0"/>
              </a:spcAft>
              <a:buClr>
                <a:schemeClr val="dk1"/>
              </a:buClr>
              <a:buSzPts val="1100"/>
              <a:buFont typeface="Arial"/>
              <a:buNone/>
            </a:pPr>
            <a:r>
              <a:rPr lang="en"/>
              <a:t>https://www.edx.org/course/getting-started-with-the-internet-of-things-iot-2</a:t>
            </a:r>
            <a:endParaRPr/>
          </a:p>
          <a:p>
            <a:pPr indent="0" lvl="0" marL="0" rtl="0" algn="l">
              <a:spcBef>
                <a:spcPts val="0"/>
              </a:spcBef>
              <a:spcAft>
                <a:spcPts val="0"/>
              </a:spcAft>
              <a:buNone/>
            </a:pPr>
            <a:r>
              <a:rPr lang="en"/>
              <a:t>https://www.coursera.org/learn/iot </a:t>
            </a:r>
            <a:endParaRPr/>
          </a:p>
          <a:p>
            <a:pPr indent="0" lvl="0" marL="0" rtl="0" algn="l">
              <a:spcBef>
                <a:spcPts val="0"/>
              </a:spcBef>
              <a:spcAft>
                <a:spcPts val="0"/>
              </a:spcAft>
              <a:buClr>
                <a:schemeClr val="dk1"/>
              </a:buClr>
              <a:buSzPts val="1100"/>
              <a:buFont typeface="Arial"/>
              <a:buNone/>
            </a:pPr>
            <a:r>
              <a:rPr lang="en"/>
              <a:t>And many other sources.</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18d44ab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18d44ab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 Ng (</a:t>
            </a:r>
            <a:r>
              <a:rPr lang="en" u="sng">
                <a:solidFill>
                  <a:schemeClr val="hlink"/>
                </a:solidFill>
                <a:hlinkClick r:id="rId2"/>
              </a:rPr>
              <a:t>https://www.andrewng.org</a:t>
            </a:r>
            <a:r>
              <a:rPr lang="en"/>
              <a:t>) is a Chinese English computer scientist, executive, investor, and entrepreneur, who co-founded and led Google Brain team and also was a VP &amp; Chief Scientist at Baidu and currently he is an adjunct professor at Stanford University.</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515ddf2df6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515ddf2df6_1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15ddf2df6_1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g515ddf2df6_1_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g515ddf2df6_1_18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763" name="Google Shape;763;g515ddf2df6_1_188: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 sz="400" u="none" cap="none" strike="noStrike">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764" name="Google Shape;764;g515ddf2df6_1_18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 sz="1200" u="none" cap="none" strike="noStrike">
                <a:solidFill>
                  <a:srgbClr val="000000"/>
                </a:solidFill>
                <a:latin typeface="Quattrocento Sans"/>
                <a:ea typeface="Quattrocento Sans"/>
                <a:cs typeface="Quattrocento Sans"/>
                <a:sym typeface="Quattrocento Sans"/>
              </a:rPr>
              <a:t>03/11/17 15:51</a:t>
            </a:r>
            <a:endParaRPr b="0" i="0" sz="1200" u="none" cap="none" strike="noStrike">
              <a:solidFill>
                <a:srgbClr val="000000"/>
              </a:solidFill>
              <a:latin typeface="Quattrocento Sans"/>
              <a:ea typeface="Quattrocento Sans"/>
              <a:cs typeface="Quattrocento Sans"/>
              <a:sym typeface="Quattrocento Sans"/>
            </a:endParaRPr>
          </a:p>
        </p:txBody>
      </p:sp>
      <p:sp>
        <p:nvSpPr>
          <p:cNvPr id="765" name="Google Shape;765;g515ddf2df6_1_1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515ddf2df6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515ddf2df6_1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515ddf2df6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515ddf2df6_1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515ddf2df6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515ddf2df6_1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515ddf2df6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515ddf2df6_1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515ddf2df6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515ddf2df6_1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515ddf2df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15ddf2d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515ddf2df6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515ddf2df6_1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515ddf2d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515ddf2d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18d44ab8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18d44ab8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58bcf9504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58bcf9504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bcf9504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8bcf9504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515ddf2df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515ddf2d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a:t>
            </a:r>
            <a:r>
              <a:rPr lang="en" u="sng">
                <a:solidFill>
                  <a:schemeClr val="hlink"/>
                </a:solidFill>
                <a:hlinkClick r:id="rId2"/>
              </a:rPr>
              <a:t>https://dzone.com/articles/apache-kafka-mqtt-end-to-end-iot-integration-githu</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https://thenewstack.io/apache-kafka-cornerstone-iot-data-platform/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515ddf2d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15ddf2d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https://blog.bosch-si.com/bosch-iot-suite/why-the-iot-needs-kubernetes/</a:t>
            </a:r>
            <a:endParaRPr/>
          </a:p>
          <a:p>
            <a:pPr indent="0" lvl="0" marL="0" rtl="0" algn="l">
              <a:spcBef>
                <a:spcPts val="0"/>
              </a:spcBef>
              <a:spcAft>
                <a:spcPts val="0"/>
              </a:spcAft>
              <a:buNone/>
            </a:pPr>
            <a:r>
              <a:t/>
            </a:r>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In fact, Kubernetes </a:t>
            </a:r>
            <a:r>
              <a:rPr lang="en" sz="1350" u="sng">
                <a:solidFill>
                  <a:srgbClr val="333333"/>
                </a:solidFill>
                <a:hlinkClick r:id="rId3"/>
              </a:rPr>
              <a:t>addresses many of the complexity challenges that development teams see when building and deploying</a:t>
            </a:r>
            <a:r>
              <a:rPr lang="en" sz="1350">
                <a:solidFill>
                  <a:srgbClr val="1E1F21"/>
                </a:solidFill>
              </a:rPr>
              <a:t> IoT solutions.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Enabling DevOps for IoT</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Customer and market demands often require IoT solutions to have the ability to quickly deploy new features and updates. Kubernetes provides a unified deployment model that allows DevOps teams to quickly and automatically test and deploy new services. It supports zero-downtime deployments in form of rolling updates. This allows mission-critical IoT solutions to be kept up-to-date with no impact on end users (customers).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Scalability</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Scalability is a key concern for many IoT solutions. The ability to handle thousands or even millions of device connections, sending terabytes of data and messages and providing services such as real-time analytics requires a deployment infrastructure that can scale up and down to meet the demands of an IoT deployment. Kubernetes provides the ability to automatically scale Kubernetes Pods across network clusters.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High availability</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Many IoT solutions are considered business critical systems that need to be reliable and available. For instance, an IoT solution critical to the operation of a factory needs to be available at all time. Kubernetes provides the tooling required to deploy highly available services. It’s architecture also allows for workloads to run independently. In addition, they can be restarted or recreated with no effect to end-users.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Efficient use of cloud resources</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IoT solutions are often a set of connected services. They handle device connectivity and management, data ingestion, data integration, analytics or integration with IT and OT systems, among others. These services will often run on public cloud providers, such as AWS or MS Azure. This makes the efficient use of cloud provider resources an important consideration towards the total cost to manage and deploy these services. Kubernetes creates an abstraction layer on top of the underlying virtual machines. Administrators are able to focus on the deployment of the IoT services across the optimal number of VMs as opposed to a single service on a single VM.</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u="sng">
                <a:solidFill>
                  <a:srgbClr val="333333"/>
                </a:solidFill>
                <a:hlinkClick r:id="rId4"/>
              </a:rPr>
              <a:t>Deployment to the IoT edge</a:t>
            </a:r>
            <a:endParaRPr b="1" sz="1800" u="sng">
              <a:solidFill>
                <a:srgbClr val="333333"/>
              </a:solidFill>
              <a:hlinkClick r:id="rId5"/>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A key trend in the IoT industry is the deployment of IoT services to the edge of the network. For instance, to improve the responsiveness of a predictive maintenance solution, it might be more efficient to deploy the data analytics and machine learning services closer to the equipment being monitored. Running IoT services in a distributed and federated manner creates a new management challenge for system administrators and developers. However, Kubernetes provides a common platform that could be used for deploying IoT services at the edge. In fact, a new Kubernetes IoT Working Group is investigating how it can provide a consistent deployment model for IoT cloud and IoT Edge.</a:t>
            </a:r>
            <a:endParaRPr sz="1350">
              <a:solidFill>
                <a:srgbClr val="1E1F21"/>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The Kubernetes community is rapidly advancing and innovating around the Kubernetes platform. These advancements are making it possible to build cloud-native IoT solutions that are scalable, reliable and deployed in a distributed federation. It is clear Kubernetes has become a key enabling technology for IoT solutions.</a:t>
            </a:r>
            <a:endParaRPr sz="1350">
              <a:solidFill>
                <a:srgbClr val="1E1F2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58bcf9504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58bcf9504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58bcf9504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58bcf9504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515ddf2df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15ddf2df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15ddf2df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515ddf2df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https://www.techuk.org/insights/opinions/item/13827-the-future-of-iot-is-ai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https://www.wired.com/brandlab/2018/05/bringing-power-ai-internet-things/</a:t>
            </a:r>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515ddf2df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15ddf2df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https://cointelegraph.com/news/how-significant-is-blockchain-in-internet-of-things</a:t>
            </a:r>
            <a:endParaRPr/>
          </a:p>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515ddf2df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515ddf2df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18d44ab8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18d44ab8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515ddf2df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515ddf2df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515ddf2df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515ddf2df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515ddf2df6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515ddf2df6_1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15ddf2df6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515ddf2df6_1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18d44ab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18d44ab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18d44ab8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18d44ab8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18d44ab8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18d44ab8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18d44ab8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18d44ab8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18d44ab8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18d44ab8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18d44ab8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18d44ab8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15ddf2d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15ddf2d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https://www.intel.com/content/dam/www/public/us/en/documents/white-papers/fourth-industrial-revolution-white-paper.pdf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https://www.weforum.org/agenda/2017/06/internet-of-things-will-power-the-fourth-industrial-revolution/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https://www.zdnet.com/article/how-iot-will-drive-the-fourth-industrial-revolution/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15ddf2d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15ddf2d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https://www.cnbc.com/2019/01/16/fourth-industrial-revolution-explained-davos-2019.html</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18d44ab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18d44ab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8bcf9504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8bcf9504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18d44ab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18d44ab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8bcf950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8bcf950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As the market becomes more mature, these figures will no doubt change but the current trend looks as if IoT is not only here to stay but positioned to make a substantial impact both socially, in business, and economically.</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[^1]: Source: https://www.comsoc.org/blog/infographic-internet-things-iot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[^2]: Source: https://www.statista.com/statistics/437871/wearables-worldwide-shipments/</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9049ba9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9049ba9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d524b2b1e_3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d524b2b1e_3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d524b2b1e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d524b2b1e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18d44ab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18d44a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d524b2b1e_3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d524b2b1e_3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d524b2b1e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d524b2b1e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18d44ab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18d44ab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1331839c8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51331839c8_4_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1331839c8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51331839c8_4_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1331839c8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51331839c8_4_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1331839c8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51331839c8_4_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1331839c8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51331839c8_4_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1331839c8_4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51331839c8_4_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1331839c8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51331839c8_4_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8bcf9504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8bcf9504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video 01_IoT Refrigrator Example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bcf9504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bcf9504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8bcf9504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8bcf9504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Video 02 IoT Devices vs Computers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15ddf2df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15ddf2df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8bcf9504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8bcf9504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03 Trends that lead to IoT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8bcf9504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8bcf9504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04 What are Embedded Systems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8bcf9504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8bcf9504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8bcf95047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8bcf95047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05 Embedded System Design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8bcf9504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8bcf9504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8bcf95047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8bcf95047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8bcf9504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8bcf9504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8bcf95047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8bcf9504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8bcf9504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8bcf9504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06 Analog to Digital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8bcf9504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8bcf9504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07 microcontroller characteristics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15ddf2df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15ddf2d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8bcf9504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bcf9504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8bcf9504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8bcf9504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8bcf9504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8bcf9504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8bcf9504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8bcf9504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An Example</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Perhaps the best way to understand an IoT solution is to look at how one might be used in a true-to-life scenario. The specifics of this example are fictional but it should illustrate how the technology could be used. For more scenarios,see the list the IEEE is compiling </a:t>
            </a:r>
            <a:r>
              <a:rPr lang="en" sz="1200" u="sng">
                <a:solidFill>
                  <a:srgbClr val="0075B4"/>
                </a:solidFill>
                <a:hlinkClick r:id="rId2"/>
              </a:rPr>
              <a:t>here</a:t>
            </a:r>
            <a:r>
              <a:rPr lang="en" sz="1200">
                <a:solidFill>
                  <a:srgbClr val="313131"/>
                </a:solidFill>
              </a:rPr>
              <a:t>.</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The Scenario</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Suppose a small town is trying to figure out how to price water during the summer months. They want the town to look nice and enable people to keep their lawns green but they also don't want people wasting water which is in shorter supply during the summer. The town's officials need data to determine how often people actually </a:t>
            </a:r>
            <a:r>
              <a:rPr i="1" lang="en" sz="1200">
                <a:solidFill>
                  <a:srgbClr val="313131"/>
                </a:solidFill>
              </a:rPr>
              <a:t>need</a:t>
            </a:r>
            <a:r>
              <a:rPr lang="en" sz="1200">
                <a:solidFill>
                  <a:srgbClr val="313131"/>
                </a:solidFill>
              </a:rPr>
              <a:t> to water their lawns to keep them green and will use those data to help inform what price they should put on water usage during the summer.</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The IoT Solution</a:t>
            </a:r>
            <a:endParaRPr b="1" sz="155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b="1" lang="en" sz="1200">
                <a:solidFill>
                  <a:srgbClr val="313131"/>
                </a:solidFill>
              </a:rPr>
              <a:t>The Devices</a:t>
            </a:r>
            <a:endParaRPr b="1" sz="120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In order to collect they data they need, the town's officials select 100 houses at random across the town and ask them to install a small water sensor in their lawns that will detect the amount of moisture in the soil and send that data over the home's Wi-Fi connection to a central cloud service that will collect and store the data. The devices have the following requirements: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They must be small and unobtrusive.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able to connect to Wi-Fi and be monitored by the home owner.</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battery operated and be able to run for 6 months without needing a new battery.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able to detect moisture in the soil in percent saturation.</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Must be able to store data for a 24-hour period in case the connection with the Wi-Fi router is lost.</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Must be able to provide a rudimentary failure signal.</a:t>
            </a:r>
            <a:endParaRPr sz="1200">
              <a:solidFill>
                <a:srgbClr val="313131"/>
              </a:solidFill>
            </a:endParaRPr>
          </a:p>
          <a:p>
            <a:pPr indent="0" lvl="0" marL="0" rtl="0" algn="l">
              <a:lnSpc>
                <a:spcPct val="115000"/>
              </a:lnSpc>
              <a:spcBef>
                <a:spcPts val="3100"/>
              </a:spcBef>
              <a:spcAft>
                <a:spcPts val="0"/>
              </a:spcAft>
              <a:buClr>
                <a:schemeClr val="dk1"/>
              </a:buClr>
              <a:buSzPts val="1100"/>
              <a:buFont typeface="Arial"/>
              <a:buNone/>
            </a:pPr>
            <a:r>
              <a:rPr lang="en" sz="1200">
                <a:solidFill>
                  <a:srgbClr val="313131"/>
                </a:solidFill>
              </a:rPr>
              <a:t>There could be a lot of other device requirements but these are the basics the device must contain. City engineers visit each house that has agreed to install the sensor, places the device in the yard at an optimal location, connects the device to the home's Wi-Fi router, and tests the connection with the cloud service.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200">
                <a:solidFill>
                  <a:srgbClr val="313131"/>
                </a:solidFill>
              </a:rPr>
              <a:t>The Data</a:t>
            </a:r>
            <a:endParaRPr b="1" sz="120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The devices are programmed to collect moisture data every hour for a 24 hour period and average the readings to form a single number that is sent to the cloud service for storage. The dataset includes the device ID, the GPS location, a time/date stamp, and other relevant metadata.</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200">
                <a:solidFill>
                  <a:srgbClr val="313131"/>
                </a:solidFill>
              </a:rPr>
              <a:t>The Cloud Service</a:t>
            </a:r>
            <a:endParaRPr b="1" sz="1200">
              <a:solidFill>
                <a:srgbClr val="313131"/>
              </a:solidFill>
            </a:endParaRPr>
          </a:p>
          <a:p>
            <a:pPr indent="0" lvl="0" marL="0" rtl="0" algn="l">
              <a:lnSpc>
                <a:spcPct val="115000"/>
              </a:lnSpc>
              <a:spcBef>
                <a:spcPts val="800"/>
              </a:spcBef>
              <a:spcAft>
                <a:spcPts val="0"/>
              </a:spcAft>
              <a:buNone/>
            </a:pPr>
            <a:r>
              <a:rPr lang="en" sz="1200">
                <a:solidFill>
                  <a:srgbClr val="313131"/>
                </a:solidFill>
              </a:rPr>
              <a:t>City engineers developed a cloud-based solution to listen for incoming data from each device and collect that data in a database. The cloud service also listens for failure signals and can alert city engineers of an actual or pending device failure. The cloud services include an IoT gateway that handles communication with the devices, a storage solution to store the data, stream analytics service to manage the data coming in from the devices and an analytic services to analyze the data and inform decision making.</a:t>
            </a:r>
            <a:endParaRPr sz="1200">
              <a:solidFill>
                <a:srgbClr val="313131"/>
              </a:solidFill>
            </a:endParaRPr>
          </a:p>
          <a:p>
            <a:pPr indent="0" lvl="0" marL="0" rtl="0" algn="l">
              <a:lnSpc>
                <a:spcPct val="140000"/>
              </a:lnSpc>
              <a:spcBef>
                <a:spcPts val="1600"/>
              </a:spcBef>
              <a:spcAft>
                <a:spcPts val="0"/>
              </a:spcAft>
              <a:buNone/>
            </a:pPr>
            <a:r>
              <a:rPr b="1" lang="en" sz="1200">
                <a:solidFill>
                  <a:srgbClr val="313131"/>
                </a:solidFill>
              </a:rPr>
              <a:t>Analytics and Assessment</a:t>
            </a:r>
            <a:endParaRPr b="1" sz="1200">
              <a:solidFill>
                <a:srgbClr val="313131"/>
              </a:solidFill>
            </a:endParaRPr>
          </a:p>
          <a:p>
            <a:pPr indent="0" lvl="0" marL="0" rtl="0" algn="l">
              <a:lnSpc>
                <a:spcPct val="115000"/>
              </a:lnSpc>
              <a:spcBef>
                <a:spcPts val="800"/>
              </a:spcBef>
              <a:spcAft>
                <a:spcPts val="0"/>
              </a:spcAft>
              <a:buNone/>
            </a:pPr>
            <a:r>
              <a:rPr lang="en" sz="1200">
                <a:solidFill>
                  <a:srgbClr val="313131"/>
                </a:solidFill>
              </a:rPr>
              <a:t>In our scenario, the town officials may use this data to understand better how often people actually are watering their lawns, how much they need to and make recommendations both to homeowners as well as policy makers about water usage and costs. Since weather is variable, the city engineers may need to collect data for many months to get accurate and actionable data. But the first step always is to collect the data in the first place and that's the power of IoT.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8bcf9504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8bcf9504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“Maker” IoT</a:t>
            </a:r>
            <a:r>
              <a:rPr lang="en" sz="1200">
                <a:solidFill>
                  <a:srgbClr val="313131"/>
                </a:solidFill>
              </a:rPr>
              <a:t>. The term "maker" has come to be equated with “hobbyist” and refers to those who like to build things to experiment or for personal use out of electronic components. When it comes to IoT, the idea of building unpolished but functional devices that collect data, using cloud services to gather and store that data, and maybe even doing analytics on the data collected all is a part of what is included in this category. But a commercial business may employ a maker's approach to experiment with ideas, create proof-of-concept devices, do costing, and other planning exercises. So "maker" need not be limited to hobbyists but describes an approach to development.</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Consumer IoT</a:t>
            </a:r>
            <a:r>
              <a:rPr lang="en" sz="1200">
                <a:solidFill>
                  <a:srgbClr val="313131"/>
                </a:solidFill>
              </a:rPr>
              <a:t>. As we'll see in the next topic, consumer IoT largely consists of commercial devices and associated services that are geared towards home or personal use such as connected thermostats or appliances. While the basic IoT concepts apply, the scope of what the devices collect, how they manage and store data, and how the data is used may be much more limited than what you'd find in an enterprise environment.</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Enterprise IoT</a:t>
            </a:r>
            <a:r>
              <a:rPr lang="en" sz="1200">
                <a:solidFill>
                  <a:srgbClr val="313131"/>
                </a:solidFill>
              </a:rPr>
              <a:t>. Whereas Consumer IoT is focused on “turnkey” device solutions that solve specific problems or enable new scenarios for individuals or homes, enterprise-class IoT is focused on solving specific business problems like efficiency, reducing waste, increasing speed to market or of production, and providing intelligence on how business systems are running. A single enterprise may deploy dozens of devices that work in concert to give a business a single view of a factory or fleet of planes or gas pipeline. Enterprises also may require real-time data and real-time analysis of those data in order to make just-in-time adjustments or prevent disastrous consequences from a failed system. Consumer-grade IoT products rarely require this so the type of architecture needed in an enterprise will be more involved and require more services than a consumer solution requires.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8bcf950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8bcf9504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8bcf9504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8bcf9504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8bcf9504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8bcf9504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13131"/>
                </a:solidFill>
                <a:highlight>
                  <a:srgbClr val="FFFFFF"/>
                </a:highlight>
              </a:rPr>
              <a:t>Each of these items can enable a manufacturer to improve efficiency and reduce waste, increase safety (for both workers and customers), help drive profitability by using real-time data to make decisions and, with automation, make real-time adjustments to processes.</a:t>
            </a:r>
            <a:endParaRPr sz="1200">
              <a:solidFill>
                <a:srgbClr val="313131"/>
              </a:solidFill>
              <a:highlight>
                <a:srgbClr val="FFFFFF"/>
              </a:highlight>
            </a:endParaRPr>
          </a:p>
          <a:p>
            <a:pPr indent="0" lvl="0" marL="0" rtl="0" algn="l">
              <a:spcBef>
                <a:spcPts val="0"/>
              </a:spcBef>
              <a:spcAft>
                <a:spcPts val="0"/>
              </a:spcAft>
              <a:buNone/>
            </a:pPr>
            <a:r>
              <a:t/>
            </a:r>
            <a:endParaRPr sz="1200">
              <a:solidFill>
                <a:srgbClr val="313131"/>
              </a:solidFill>
              <a:highlight>
                <a:srgbClr val="FFFFFF"/>
              </a:highlight>
            </a:endParaRPr>
          </a:p>
          <a:p>
            <a:pPr indent="0" lvl="0" marL="0" rtl="0" algn="l">
              <a:spcBef>
                <a:spcPts val="0"/>
              </a:spcBef>
              <a:spcAft>
                <a:spcPts val="0"/>
              </a:spcAft>
              <a:buNone/>
            </a:pPr>
            <a:r>
              <a:rPr lang="en" u="sng">
                <a:solidFill>
                  <a:schemeClr val="hlink"/>
                </a:solidFill>
                <a:hlinkClick r:id="rId2"/>
              </a:rPr>
              <a:t>https://azure.microsoft.com/en-gb/overview/iot/industry/process-manufacturing/?site=mscom_iot</a:t>
            </a:r>
            <a:r>
              <a:rPr lang="en" sz="1200">
                <a:solidFill>
                  <a:srgbClr val="313131"/>
                </a:solidFill>
                <a:highlight>
                  <a:srgbClr val="FFFFFF"/>
                </a:highlight>
              </a:rPr>
              <a:t> </a:t>
            </a:r>
            <a:endParaRPr sz="1200">
              <a:solidFill>
                <a:srgbClr val="313131"/>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8bcf9504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8bcf9504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Businesses can use data from these systems to improve products, innovate on new products to meet needs that may have been hidden or unknown without the data, and help cities solve seemingly intractable problems.</a:t>
            </a:r>
            <a:endParaRPr sz="1200">
              <a:solidFill>
                <a:srgbClr val="313131"/>
              </a:solidFill>
            </a:endParaRPr>
          </a:p>
          <a:p>
            <a:pPr indent="0" lvl="0" marL="0" rtl="0" algn="l">
              <a:lnSpc>
                <a:spcPct val="115000"/>
              </a:lnSpc>
              <a:spcBef>
                <a:spcPts val="1600"/>
              </a:spcBef>
              <a:spcAft>
                <a:spcPts val="0"/>
              </a:spcAft>
              <a:buNone/>
            </a:pPr>
            <a:r>
              <a:rPr lang="en" sz="1200">
                <a:solidFill>
                  <a:srgbClr val="313131"/>
                </a:solidFill>
              </a:rPr>
              <a:t>Here's an example. The popular traffic app Waze enables users to report on road situations in real-time like the existence of a dangerous pothole or other hazardous conditions. That data could be used by city officials to develop maintenance plans to address issues like these in more efficient ways that improve public safety. While this does involve some user interaction, it's easy to see how cars or street lamps could be fitted with artificial intelligence systems to detect conditions like these and report them in an automated way.</a:t>
            </a:r>
            <a:endParaRPr sz="1200">
              <a:solidFill>
                <a:srgbClr val="313131"/>
              </a:solidFill>
            </a:endParaRPr>
          </a:p>
          <a:p>
            <a:pPr indent="0" lvl="0" marL="0" rtl="0" algn="l">
              <a:lnSpc>
                <a:spcPct val="115000"/>
              </a:lnSpc>
              <a:spcBef>
                <a:spcPts val="1600"/>
              </a:spcBef>
              <a:spcAft>
                <a:spcPts val="1600"/>
              </a:spcAft>
              <a:buNone/>
            </a:pPr>
            <a:r>
              <a:rPr lang="en" u="sng">
                <a:solidFill>
                  <a:schemeClr val="hlink"/>
                </a:solidFill>
                <a:hlinkClick r:id="rId2"/>
              </a:rPr>
              <a:t>https://www.business.att.com/content/dam/attbusiness/briefs/iot-digital-infrastructure-brief.pdf</a:t>
            </a:r>
            <a:endParaRPr sz="1200">
              <a:solidFill>
                <a:srgbClr val="31313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8bcf9504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8bcf9504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13131"/>
                </a:solidFill>
              </a:rPr>
              <a:t>Analytics company SAS reports that IoT is starting to find its way into the retail experience. Using devices like RFID tags, mobile devices, and even digital signs, retail is embracing the advantages IoT can provide. The </a:t>
            </a:r>
            <a:r>
              <a:rPr lang="en" sz="1200" u="sng">
                <a:solidFill>
                  <a:srgbClr val="0075B4"/>
                </a:solidFill>
                <a:hlinkClick r:id="rId2"/>
              </a:rPr>
              <a:t>SAS report</a:t>
            </a:r>
            <a:r>
              <a:rPr lang="en" sz="1200">
                <a:solidFill>
                  <a:srgbClr val="313131"/>
                </a:solidFill>
              </a:rPr>
              <a:t> highlights five places where retail is using IoT to enhance their business and customer's experience:</a:t>
            </a:r>
            <a:endParaRPr sz="1200">
              <a:solidFill>
                <a:srgbClr val="313131"/>
              </a:solidFill>
            </a:endParaRPr>
          </a:p>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Predictive Equipment Maintenance</a:t>
            </a:r>
            <a:r>
              <a:rPr lang="en" sz="1200">
                <a:solidFill>
                  <a:srgbClr val="313131"/>
                </a:solidFill>
              </a:rPr>
              <a:t>. As we've talked about, equipment, like refrigerators or point-of-sale devices, that are instrumented with IoT devices can help manufacturers predict failures and alert service staff when equipment needs to be maintained.</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Transportation</a:t>
            </a:r>
            <a:r>
              <a:rPr lang="en" sz="1200">
                <a:solidFill>
                  <a:srgbClr val="313131"/>
                </a:solidFill>
              </a:rPr>
              <a:t>. Internet-connected trucks and even products can help optimize the logistics around getting goods from one place to another.</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Data-aware Warehouses</a:t>
            </a:r>
            <a:r>
              <a:rPr lang="en" sz="1200">
                <a:solidFill>
                  <a:srgbClr val="313131"/>
                </a:solidFill>
              </a:rPr>
              <a:t>. Retailers can outfit their warehouses with sensors and inventory tags so product placement in the warehouse can be optimized for easier access and quicker delivery. SAS anticipates that using automation, warehouses will “self-organize” to be the most optimal at all times.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Connected Consumer</a:t>
            </a:r>
            <a:r>
              <a:rPr lang="en" sz="1200">
                <a:solidFill>
                  <a:srgbClr val="313131"/>
                </a:solidFill>
              </a:rPr>
              <a:t>. Gone will be the days of mass marketing. Being aware of who is in your store can help you optimize sales or promotions to meet the needs of individual shoppers. Shoppers benefit because they can get a sale price on products that matter to them.</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Store</a:t>
            </a:r>
            <a:r>
              <a:rPr lang="en" sz="1200">
                <a:solidFill>
                  <a:srgbClr val="313131"/>
                </a:solidFill>
              </a:rPr>
              <a:t>. Imagine a mall that uses IoT to determine how customers shop and then enable mall planners to place stores that optimize around those patterns. SAS expects that this is on its way.</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3"/>
              </a:rPr>
              <a:t>https://www.sas.com/en_us/insights/articles/big-data/five-iot-applications-retailers-are-using-today.html</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15ddf2df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15ddf2df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8bcf9504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8bcf9504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IoT Adoption</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In the previous section, we talked about the opportunities business can take advantage of by adopting IoT solutions. While much of that is forward-looking, you may have come to see that IoT already is being adopted by many businesses and consumers.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In a </a:t>
            </a:r>
            <a:r>
              <a:rPr lang="en" sz="1200" u="sng">
                <a:solidFill>
                  <a:srgbClr val="0075B4"/>
                </a:solidFill>
                <a:hlinkClick r:id="rId2"/>
              </a:rPr>
              <a:t>2018 blog post</a:t>
            </a:r>
            <a:r>
              <a:rPr lang="en" sz="1200">
                <a:solidFill>
                  <a:srgbClr val="313131"/>
                </a:solidFill>
              </a:rPr>
              <a:t>, Microsoft gave an overview of companies that are starting to use IoT solutions (specifically built on Azure IoT) in what they call “Smart Buildings.” These companies are using IoT technology to help people navigate buildings, trigger maintenance requests, help engineers design better buildings and help property managers oversee their properties in a more efficient and effective way.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Technology company Intel is working with many companies to enable IoT solutions. Intel </a:t>
            </a:r>
            <a:r>
              <a:rPr lang="en" sz="1200" u="sng">
                <a:solidFill>
                  <a:srgbClr val="0075B4"/>
                </a:solidFill>
                <a:hlinkClick r:id="rId3"/>
              </a:rPr>
              <a:t>describes solutions</a:t>
            </a:r>
            <a:r>
              <a:rPr lang="en" sz="1200">
                <a:solidFill>
                  <a:srgbClr val="313131"/>
                </a:solidFill>
              </a:rPr>
              <a:t> that range from building smarter trains to smarter roads. They've helped a plastics company determine inefficiencies in their control system as well as improve their product cycle and reduce inventory risks. Intel's “wearables” solutions "improve worker efficiency and safety, including hands-free operations of industrial equipment."</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4"/>
              </a:rPr>
              <a:t>https://blogs.microsoft.com/iot/2018/06/05/smart-buildings-are-built-on-azure-iot/</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5"/>
              </a:rPr>
              <a:t>https://www.intel.com/content/www/us/en/internet-of-things/solution-blueprints-and-case-studies.html</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8bcf950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8bcf950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https://www.c4isrnet.com/special-reports/military-it-modernization/2018/08/03/the-internet-of-things-will-depend-on-modernized-networks/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https://www.c4isrnet.com/opinion/2018/10/03/the-internet-of-battlefield-things-is-coming-are-it-pros-ready/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https://en.wikipedia.org/wiki/Fifth-generation_jet_fighter</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8bcf9504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8bcf9504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An IoT Device</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Here are some criteria that a device should meet to be considered an IoT device. Many of these properties are defined in the </a:t>
            </a:r>
            <a:r>
              <a:rPr lang="en" sz="1200" u="sng">
                <a:solidFill>
                  <a:srgbClr val="0075B4"/>
                </a:solidFill>
                <a:hlinkClick r:id="rId2"/>
              </a:rPr>
              <a:t>IEEE white paper</a:t>
            </a:r>
            <a:r>
              <a:rPr lang="en" sz="1200">
                <a:solidFill>
                  <a:srgbClr val="313131"/>
                </a:solidFill>
              </a:rPr>
              <a:t> on IoT and confirmed from other sources.</a:t>
            </a:r>
            <a:endParaRPr sz="1200">
              <a:solidFill>
                <a:srgbClr val="313131"/>
              </a:solidFill>
            </a:endParaRPr>
          </a:p>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Connected to the Internet</a:t>
            </a:r>
            <a:r>
              <a:rPr lang="en" sz="1200">
                <a:solidFill>
                  <a:srgbClr val="313131"/>
                </a:solidFill>
              </a:rPr>
              <a:t>. The most obvious criterion is that the device has a connection to the internet with a </a:t>
            </a:r>
            <a:r>
              <a:rPr lang="en" sz="1200" u="sng">
                <a:solidFill>
                  <a:srgbClr val="0075B4"/>
                </a:solidFill>
                <a:hlinkClick r:id="rId3"/>
              </a:rPr>
              <a:t>unique identifier</a:t>
            </a:r>
            <a:r>
              <a:rPr lang="en" sz="1200">
                <a:solidFill>
                  <a:srgbClr val="313131"/>
                </a:solidFill>
              </a:rPr>
              <a:t>, and two-way communication. Both of these properties are important for a device to be considered a part of an IoT system. The device has to be unique to ensure secure communications with both the server and with other devices and the device has to be able to consume and deliver data. A primary value proposition for IoT is data </a:t>
            </a:r>
            <a:r>
              <a:rPr i="1" lang="en" sz="1200">
                <a:solidFill>
                  <a:srgbClr val="313131"/>
                </a:solidFill>
              </a:rPr>
              <a:t>collection</a:t>
            </a:r>
            <a:r>
              <a:rPr lang="en" sz="1200">
                <a:solidFill>
                  <a:srgbClr val="313131"/>
                </a:solidFill>
              </a:rPr>
              <a:t> as well as consumption.</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Secure</a:t>
            </a:r>
            <a:r>
              <a:rPr lang="en" sz="1200">
                <a:solidFill>
                  <a:srgbClr val="313131"/>
                </a:solidFill>
              </a:rPr>
              <a:t>. Being able to uniquely identify a device on the internet or within an IoT ecosystem is one aspect of security but making a device secure also means it's resistant to being hacked (both the hardware and software), uses encrypted communication protocols, and is immune to mimicry either by an alternate hardware device or a virtual device.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Features</a:t>
            </a:r>
            <a:r>
              <a:rPr lang="en" sz="1200">
                <a:solidFill>
                  <a:srgbClr val="313131"/>
                </a:solidFill>
              </a:rPr>
              <a:t>. This simply means that the device must have sensors or hardware that enable it to collect specific data based on events (like smoke in the air or a light being switched on or a key being turned). There is an implication that the device should be able to do this without user interaction so it has an “embedded intelligence.”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Communication Capabilities</a:t>
            </a:r>
            <a:r>
              <a:rPr lang="en" sz="1200">
                <a:solidFill>
                  <a:srgbClr val="313131"/>
                </a:solidFill>
              </a:rPr>
              <a:t>. The device should have the capability to communicate not only with cloud-based services but with other devices.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Configurable</a:t>
            </a:r>
            <a:r>
              <a:rPr lang="en" sz="1200">
                <a:solidFill>
                  <a:srgbClr val="313131"/>
                </a:solidFill>
              </a:rPr>
              <a:t>. The device should be remotely configurable or have the ability to self-adjust its configuration based on changes in the ecosystem. This includes the ability to automatically install updates, modify sensor receptivity, repair problems, and modify energy consumption among others.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Programmable</a:t>
            </a:r>
            <a:r>
              <a:rPr lang="en" sz="1200">
                <a:solidFill>
                  <a:srgbClr val="313131"/>
                </a:solidFill>
              </a:rPr>
              <a:t>. Like connectivity to the Internet, this should be a basic function of any connected device but certainly is true of IoT devices. The main idea here is that the function of the device should be able to be modified without having to make changes to its hardware. This may mean that a device has a number of sensors that could be activated or deactivated by software or, if a single-purpose device, the features should be able to be modified by software to accomplish a different task (for example, a thermostat that can deliver outside temperature readings from a service vs. taking the internal temperature readings from a sensor).</a:t>
            </a:r>
            <a:endParaRPr sz="1200">
              <a:solidFill>
                <a:srgbClr val="313131"/>
              </a:solidFill>
            </a:endParaRPr>
          </a:p>
          <a:p>
            <a:pPr indent="0" lvl="0" marL="0" rtl="0" algn="l">
              <a:lnSpc>
                <a:spcPct val="115000"/>
              </a:lnSpc>
              <a:spcBef>
                <a:spcPts val="3100"/>
              </a:spcBef>
              <a:spcAft>
                <a:spcPts val="0"/>
              </a:spcAft>
              <a:buClr>
                <a:schemeClr val="dk1"/>
              </a:buClr>
              <a:buSzPts val="1100"/>
              <a:buFont typeface="Arial"/>
              <a:buNone/>
            </a:pPr>
            <a:r>
              <a:rPr lang="en" sz="1200">
                <a:solidFill>
                  <a:srgbClr val="313131"/>
                </a:solidFill>
              </a:rPr>
              <a:t>These probably wouldn't be considered “core” features but here are other properties to consider when defining a device as an "IoT device."</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b="1" lang="en" sz="1200">
                <a:solidFill>
                  <a:srgbClr val="313131"/>
                </a:solidFill>
              </a:rPr>
              <a:t>Replaceable</a:t>
            </a:r>
            <a:r>
              <a:rPr lang="en" sz="1200">
                <a:solidFill>
                  <a:srgbClr val="313131"/>
                </a:solidFill>
              </a:rPr>
              <a:t>. In many scenarios, when an IoT device fails (for example, a sensor on an airplane engine or wind turbine), the device should be able to be replaced and it's entire firmware and software settings loaded onto the device quickly and easily. This could mean that every programmable feature of the device should be able to be stored in the cloud and downloaded to a replacement device.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Environmentally Flexible</a:t>
            </a:r>
            <a:r>
              <a:rPr lang="en" sz="1200">
                <a:solidFill>
                  <a:srgbClr val="313131"/>
                </a:solidFill>
              </a:rPr>
              <a:t>. Depending on the scenario, the device should be able to maintain power, collect and store data, and smartly upload stored data in the event of a power outage, and/or loss of Internet connectivity.</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4"/>
              </a:rPr>
              <a:t>https://iot.ieee.org/images/files/pdf/IEEE_IoT_Towards_Definition_Internet_of_Things_Revision1_27MAY15.pdf</a:t>
            </a:r>
            <a:endParaRPr sz="1200">
              <a:solidFill>
                <a:srgbClr val="313131"/>
              </a:solidFill>
            </a:endParaRPr>
          </a:p>
          <a:p>
            <a:pPr indent="0" lvl="0" marL="0" rtl="0" algn="l">
              <a:lnSpc>
                <a:spcPct val="140000"/>
              </a:lnSpc>
              <a:spcBef>
                <a:spcPts val="3100"/>
              </a:spcBef>
              <a:spcAft>
                <a:spcPts val="0"/>
              </a:spcAft>
              <a:buNone/>
            </a:pPr>
            <a:r>
              <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8bcf950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8bcf950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8bcf9504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8bcf9504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While IoT in the consumer space is still fairly nascent, there regularly are new examples of the technology being used to improve customer experiences and expand product features. Here are a few scenarios (some with which you may already be familar):</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b="1" lang="en" sz="1200">
                <a:solidFill>
                  <a:srgbClr val="313131"/>
                </a:solidFill>
              </a:rPr>
              <a:t>Connected Refrigerators</a:t>
            </a:r>
            <a:r>
              <a:rPr lang="en" sz="1200">
                <a:solidFill>
                  <a:srgbClr val="313131"/>
                </a:solidFill>
              </a:rPr>
              <a:t>. The </a:t>
            </a:r>
            <a:r>
              <a:rPr lang="en" sz="1200" u="sng">
                <a:solidFill>
                  <a:srgbClr val="0075B4"/>
                </a:solidFill>
                <a:hlinkClick r:id="rId2"/>
              </a:rPr>
              <a:t>Samsung “Family Hub”</a:t>
            </a:r>
            <a:r>
              <a:rPr lang="en" sz="1200">
                <a:solidFill>
                  <a:srgbClr val="313131"/>
                </a:solidFill>
              </a:rPr>
              <a:t> line of refrigerators includes a large, touch screen that enables customers to more easily track their food inventory through the use of interior, web-enabled cameras, an easy-to-use shopping list, calendaring and TV mirroring features. While the element of data collection and analysis isn't central to this IoT solution, the refrigerator is an early look at the potential for connected appliances.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Connected Doorbells and Cameras</a:t>
            </a:r>
            <a:r>
              <a:rPr lang="en" sz="1200">
                <a:solidFill>
                  <a:srgbClr val="313131"/>
                </a:solidFill>
              </a:rPr>
              <a:t>. Many companies have gotten into the consumer doorbell and camera business. The </a:t>
            </a:r>
            <a:r>
              <a:rPr lang="en" sz="1200" u="sng">
                <a:solidFill>
                  <a:srgbClr val="0075B4"/>
                </a:solidFill>
                <a:hlinkClick r:id="rId3"/>
              </a:rPr>
              <a:t>Ring</a:t>
            </a:r>
            <a:r>
              <a:rPr lang="en" sz="1200">
                <a:solidFill>
                  <a:srgbClr val="313131"/>
                </a:solidFill>
              </a:rPr>
              <a:t> system and Google's </a:t>
            </a:r>
            <a:r>
              <a:rPr lang="en" sz="1200" u="sng">
                <a:solidFill>
                  <a:srgbClr val="0075B4"/>
                </a:solidFill>
                <a:hlinkClick r:id="rId4"/>
              </a:rPr>
              <a:t>Nest Hello</a:t>
            </a:r>
            <a:r>
              <a:rPr lang="en" sz="1200">
                <a:solidFill>
                  <a:srgbClr val="313131"/>
                </a:solidFill>
              </a:rPr>
              <a:t> device are examples. These doorbells record and store video and enable two-way voice and one-way video calling for people at the door. The Nest device will do facial recognition and use AI to determine which type of object it detects (car, person, animal).</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Connected Thermostats</a:t>
            </a:r>
            <a:r>
              <a:rPr lang="en" sz="1200">
                <a:solidFill>
                  <a:srgbClr val="313131"/>
                </a:solidFill>
              </a:rPr>
              <a:t>. As we mentioned earlier, the connected thermostat is probably the most widely-used example of an IoT consumer device most likely because it was one of the first connected devices to check all the boxes in terms of using an IoT architecture. The most famous device is the </a:t>
            </a:r>
            <a:r>
              <a:rPr lang="en" sz="1200" u="sng">
                <a:solidFill>
                  <a:srgbClr val="0075B4"/>
                </a:solidFill>
                <a:hlinkClick r:id="rId5"/>
              </a:rPr>
              <a:t>Nest Thermostat</a:t>
            </a:r>
            <a:r>
              <a:rPr lang="en" sz="1200">
                <a:solidFill>
                  <a:srgbClr val="313131"/>
                </a:solidFill>
              </a:rPr>
              <a:t> but there are others. Microsoft recently released its </a:t>
            </a:r>
            <a:r>
              <a:rPr lang="en" sz="1200" u="sng">
                <a:solidFill>
                  <a:srgbClr val="0075B4"/>
                </a:solidFill>
                <a:hlinkClick r:id="rId6"/>
              </a:rPr>
              <a:t>GLAS</a:t>
            </a:r>
            <a:r>
              <a:rPr lang="en" sz="1200">
                <a:solidFill>
                  <a:srgbClr val="313131"/>
                </a:solidFill>
              </a:rPr>
              <a:t> thermostat in partnership with Johnson Controls and Honeywell has a line of </a:t>
            </a:r>
            <a:r>
              <a:rPr lang="en" sz="1200" u="sng">
                <a:solidFill>
                  <a:srgbClr val="0075B4"/>
                </a:solidFill>
                <a:hlinkClick r:id="rId7"/>
              </a:rPr>
              <a:t>connected thermostats</a:t>
            </a:r>
            <a:r>
              <a:rPr lang="en" sz="1200">
                <a:solidFill>
                  <a:srgbClr val="313131"/>
                </a:solidFill>
              </a:rPr>
              <a:t>. These devices enable customers to view and control their indoor temperature anywhere using a mobile device and an internet connection, set a heating and cooling schedule, view historical data on their home's temperature and energy consumption, and even get alerts when their heater's filter needs to be changed.</a:t>
            </a:r>
            <a:endParaRPr sz="1200">
              <a:solidFill>
                <a:srgbClr val="313131"/>
              </a:solidFill>
            </a:endParaRPr>
          </a:p>
          <a:p>
            <a:pPr indent="0" lvl="0" marL="0" rtl="0" algn="l">
              <a:lnSpc>
                <a:spcPct val="140000"/>
              </a:lnSpc>
              <a:spcBef>
                <a:spcPts val="3100"/>
              </a:spcBef>
              <a:spcAft>
                <a:spcPts val="3100"/>
              </a:spcAft>
              <a:buNone/>
            </a:pPr>
            <a:r>
              <a:rPr lang="en" sz="1200">
                <a:solidFill>
                  <a:srgbClr val="313131"/>
                </a:solidFill>
                <a:highlight>
                  <a:srgbClr val="FFFFFF"/>
                </a:highlight>
              </a:rPr>
              <a:t>There are many other connected devices coming to market, that range from practical to weird. But the possibilities are nearly endless. Consumers are moving from a mindset of experimentation to anticipation that will soon evolve into expectation as connected devices enable customers to do more.</a:t>
            </a:r>
            <a:endParaRPr sz="1200">
              <a:solidFill>
                <a:srgbClr val="31313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8bcf9504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8bcf9504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Business goals for IoT focus on improvement in one or more of the following areas: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Product Quality and Extended Product Lifetime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Service Reliability and Uptime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Operating Efficiency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Workforce safety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Governmental compliance</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8bcf9504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8bcf9504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IoT Business Scenarios</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In this lesson, you will explore the ways that different businesses/industries (often referred to as “verticals” by industry experts to denote the depth of a solution rather than it's breadth) implement IoT solutions. Each vertical has their own specific needs and problems that must be addressed, so the IoT implementation within a vertical is often customized in some manner to address their requirements. Of course, there is a significant overlap between verticals, it's important to think through the needs of the industry for which you are creating an IoT solution.</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As you might imagine, IoT can be implemented in both small and large businesses, and in nearly any type of business as well. Some of the industry verticals that have a high adoption rate are listed below. We won't be exploring all of theses verticals during this course, but we have selected a few that demonstrate the different approaches that may be applied by businesses within a vertical during the design and implementation of an IoT solution.</a:t>
            </a:r>
            <a:endParaRPr sz="1200">
              <a:solidFill>
                <a:srgbClr val="313131"/>
              </a:solidFill>
            </a:endParaRPr>
          </a:p>
          <a:p>
            <a:pPr indent="-304800" lvl="0" marL="457200" rtl="0" algn="l">
              <a:lnSpc>
                <a:spcPct val="140000"/>
              </a:lnSpc>
              <a:spcBef>
                <a:spcPts val="2400"/>
              </a:spcBef>
              <a:spcAft>
                <a:spcPts val="0"/>
              </a:spcAft>
              <a:buClr>
                <a:srgbClr val="313131"/>
              </a:buClr>
              <a:buSzPts val="1200"/>
              <a:buChar char="●"/>
            </a:pPr>
            <a:r>
              <a:rPr lang="en" sz="1200">
                <a:solidFill>
                  <a:srgbClr val="313131"/>
                </a:solidFill>
              </a:rPr>
              <a:t>Manufacturing</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Smart City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Smart Building</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Healthcare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Energy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Transportation and Smart Vehicles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Logistics and Inventory Management</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Retail</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Agriculture</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8bcf9504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8bcf9504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Core Subsystems of an IoT Architecture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At the core an IoT application consists of the following subsystems: 1) devices (and/or on premise edge gateways) that have the ability to securely register with the cloud, and connectivity options for sending and receiving data with the cloud, 2) a cloud gateway service, or hub, to securely accept that data and provide device management capabilities, 3) stream processors that consume that data, integrate with business processes, and place the data into storage, and 4) a user interface to visualize telemetry data and facilitate device management. Following, these subsystems are briefly described with prescriptive technology recommendations.</a:t>
            </a:r>
            <a:endParaRPr sz="1200">
              <a:solidFill>
                <a:srgbClr val="313131"/>
              </a:solidFill>
            </a:endParaRPr>
          </a:p>
          <a:p>
            <a:pPr indent="-304800" lvl="0" marL="457200" rtl="0" algn="l">
              <a:lnSpc>
                <a:spcPct val="140000"/>
              </a:lnSpc>
              <a:spcBef>
                <a:spcPts val="2400"/>
              </a:spcBef>
              <a:spcAft>
                <a:spcPts val="0"/>
              </a:spcAft>
              <a:buClr>
                <a:srgbClr val="313131"/>
              </a:buClr>
              <a:buSzPts val="1200"/>
              <a:buAutoNum type="arabicPeriod"/>
            </a:pPr>
            <a:r>
              <a:rPr b="1" lang="en" sz="1200">
                <a:solidFill>
                  <a:srgbClr val="313131"/>
                </a:solidFill>
              </a:rPr>
              <a:t>Cloud Gateway</a:t>
            </a:r>
            <a:r>
              <a:rPr lang="en" sz="1200">
                <a:solidFill>
                  <a:srgbClr val="313131"/>
                </a:solidFill>
              </a:rPr>
              <a:t>: The Cloud Gateway provides a cloud hub for secure connectivity, telemetry and event ingestion and device management (including command and control) capabilities.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Stream Processing</a:t>
            </a:r>
            <a:r>
              <a:rPr lang="en" sz="1200">
                <a:solidFill>
                  <a:srgbClr val="313131"/>
                </a:solidFill>
              </a:rPr>
              <a:t>: Processes large streams of data records and evaluates rules for those streams.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Business Process Integration</a:t>
            </a:r>
            <a:r>
              <a:rPr lang="en" sz="1200">
                <a:solidFill>
                  <a:srgbClr val="313131"/>
                </a:solidFill>
              </a:rPr>
              <a:t>: Facilitates executing actions based on insights garnered from device telemetry data during stream processing. Integration could include storage of informational messages, alarms, sending email or SMS, integration with CRM, and more.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Storage</a:t>
            </a:r>
            <a:r>
              <a:rPr lang="en" sz="1200">
                <a:solidFill>
                  <a:srgbClr val="313131"/>
                </a:solidFill>
              </a:rPr>
              <a:t>: Storage can be divided into warm path (data that is required to be available for reporting and visualization immediately from devices), and cold path (data that is stored longer term and used for batch processing).</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User Interface</a:t>
            </a:r>
            <a:r>
              <a:rPr lang="en" sz="1200">
                <a:solidFill>
                  <a:srgbClr val="313131"/>
                </a:solidFill>
              </a:rPr>
              <a:t>: The user interface for an IoT application can be delivered on a wide array of device types, in native applications, and browsers.</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8bcf9504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8bcf9504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8bcf9504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8bcf9504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15ddf2df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15ddf2df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8bcf9504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8bcf9504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Optional Subsystems of an IoT Architecture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In addition to the core subsystems many IoT applications will include subsystems for: 5) telemetry data transformation which allows restructuring, combination, or transformation of telemetry data sent from devices, 6) machine learning which allows predictive algorithms to be executed over historical telemetry data, enabling scenarios such as predictive maintenance, and 7) user management which allows splitting of functionality amongst different roles and users.</a:t>
            </a:r>
            <a:endParaRPr sz="1200">
              <a:solidFill>
                <a:srgbClr val="313131"/>
              </a:solidFill>
            </a:endParaRPr>
          </a:p>
          <a:p>
            <a:pPr indent="-304800" lvl="0" marL="457200" rtl="0" algn="l">
              <a:lnSpc>
                <a:spcPct val="140000"/>
              </a:lnSpc>
              <a:spcBef>
                <a:spcPts val="2400"/>
              </a:spcBef>
              <a:spcAft>
                <a:spcPts val="0"/>
              </a:spcAft>
              <a:buClr>
                <a:srgbClr val="313131"/>
              </a:buClr>
              <a:buSzPts val="1200"/>
              <a:buAutoNum type="arabicPeriod"/>
            </a:pPr>
            <a:r>
              <a:rPr b="1" lang="en" sz="1200">
                <a:solidFill>
                  <a:srgbClr val="313131"/>
                </a:solidFill>
              </a:rPr>
              <a:t>Data transformation</a:t>
            </a:r>
            <a:r>
              <a:rPr lang="en" sz="1200">
                <a:solidFill>
                  <a:srgbClr val="313131"/>
                </a:solidFill>
              </a:rPr>
              <a:t>: The manipulation or aggregation of the telemetry stream either before or after it is received by the cloud gateway service (the IoT Hub). Manipulation can include protocol transformation (e.g. converting binary streamed data to JSON), combining data points, and more.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Machine Learning (ML) Subsystem</a:t>
            </a:r>
            <a:r>
              <a:rPr lang="en" sz="1200">
                <a:solidFill>
                  <a:srgbClr val="313131"/>
                </a:solidFill>
              </a:rPr>
              <a:t>: Enables systems to learn from data and experiences and to act without being explicitly programmed. Scenarios such as predictive maintenance are enabled through ML.</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User Management Subsystem</a:t>
            </a:r>
            <a:r>
              <a:rPr lang="en" sz="1200">
                <a:solidFill>
                  <a:srgbClr val="313131"/>
                </a:solidFill>
              </a:rPr>
              <a:t>: Allows specification of different capabilities for users and groups to perform actions on devices (e.g. command and control such as upgrading firmware for a device) and capabilities for users in applications.</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bcf9504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bcf9504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8bcf9504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8bcf9504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IoT Hardware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a:t>
            </a:r>
            <a:r>
              <a:rPr lang="en" sz="1200">
                <a:solidFill>
                  <a:srgbClr val="313131"/>
                </a:solidFill>
              </a:rPr>
              <a:t>In this topic, you'll learn:</a:t>
            </a:r>
            <a:endParaRPr sz="1200">
              <a:solidFill>
                <a:srgbClr val="313131"/>
              </a:solidFill>
            </a:endParaRPr>
          </a:p>
          <a:p>
            <a:pPr indent="-304800" lvl="0" marL="457200" rtl="0" algn="l">
              <a:lnSpc>
                <a:spcPct val="140000"/>
              </a:lnSpc>
              <a:spcBef>
                <a:spcPts val="2400"/>
              </a:spcBef>
              <a:spcAft>
                <a:spcPts val="0"/>
              </a:spcAft>
              <a:buClr>
                <a:srgbClr val="313131"/>
              </a:buClr>
              <a:buSzPts val="1200"/>
              <a:buChar char="●"/>
            </a:pPr>
            <a:r>
              <a:rPr lang="en" sz="1200">
                <a:solidFill>
                  <a:srgbClr val="313131"/>
                </a:solidFill>
              </a:rPr>
              <a:t>About the different types of IoT hardware used in IoT solutions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How IoT hardware is being deployed and used in the real world</a:t>
            </a:r>
            <a:endParaRPr sz="1200">
              <a:solidFill>
                <a:srgbClr val="313131"/>
              </a:solidFill>
            </a:endParaRPr>
          </a:p>
          <a:p>
            <a:pPr indent="0" lvl="0" marL="0" rtl="0" algn="l">
              <a:lnSpc>
                <a:spcPct val="140000"/>
              </a:lnSpc>
              <a:spcBef>
                <a:spcPts val="3200"/>
              </a:spcBef>
              <a:spcAft>
                <a:spcPts val="0"/>
              </a:spcAft>
              <a:buClr>
                <a:schemeClr val="dk1"/>
              </a:buClr>
              <a:buSzPts val="1100"/>
              <a:buFont typeface="Arial"/>
              <a:buNone/>
            </a:pPr>
            <a:r>
              <a:rPr lang="en" sz="1200">
                <a:solidFill>
                  <a:srgbClr val="313131"/>
                </a:solidFill>
              </a:rPr>
              <a:t>When thinking about building an IoT solution, perhaps the first area of consideration is what hardware you will need. This partly is driven by the fact that data is the main driver behind implementing many IoT solutions so figuring out what data you want to collect and how you want to collect it has a primary place in your architecture.</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The hardware implemented in an IoT solution often includes a network infrastructure that is used to connect devices. Still, some devices could be stand-alone. How would this work? A sensor, for example, could collect temperature data or collect data about how a bridge is being stressed but not deliver those data immediately to a network database. A technician could come by on a regular schedule, collect the data from the device using an internet-connected tool which then delivers the data to the database.[^1]</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[^1]: Though some argue that when a device no longer is able to connect to the internet, the “Internet” part of IoT no longer applies so the device shouldn't be considered an IoT device.</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Other hardware involved in a broad IoT solution don't collect data at all but broker communication with other hardware and cloud services. In the following, we'll look at various types of hardware used in IoT solutions and talk about the role they might play.</a:t>
            </a:r>
            <a:endParaRPr sz="1200">
              <a:solidFill>
                <a:srgbClr val="313131"/>
              </a:solidFill>
            </a:endParaRPr>
          </a:p>
          <a:p>
            <a:pPr indent="0" lvl="0" marL="0" rtl="0" algn="l">
              <a:lnSpc>
                <a:spcPct val="120000"/>
              </a:lnSpc>
              <a:spcBef>
                <a:spcPts val="3000"/>
              </a:spcBef>
              <a:spcAft>
                <a:spcPts val="0"/>
              </a:spcAft>
              <a:buClr>
                <a:schemeClr val="dk1"/>
              </a:buClr>
              <a:buSzPts val="1100"/>
              <a:buFont typeface="Arial"/>
              <a:buNone/>
            </a:pPr>
            <a:r>
              <a:rPr lang="en" sz="2150">
                <a:solidFill>
                  <a:srgbClr val="646464"/>
                </a:solidFill>
              </a:rPr>
              <a:t>IP-enabled Devices</a:t>
            </a:r>
            <a:endParaRPr sz="2150">
              <a:solidFill>
                <a:srgbClr val="646464"/>
              </a:solidFill>
            </a:endParaRPr>
          </a:p>
          <a:p>
            <a:pPr indent="0" lvl="0" marL="0" rtl="0" algn="l">
              <a:lnSpc>
                <a:spcPct val="140000"/>
              </a:lnSpc>
              <a:spcBef>
                <a:spcPts val="1100"/>
              </a:spcBef>
              <a:spcAft>
                <a:spcPts val="0"/>
              </a:spcAft>
              <a:buClr>
                <a:schemeClr val="dk1"/>
              </a:buClr>
              <a:buSzPts val="1100"/>
              <a:buFont typeface="Arial"/>
              <a:buNone/>
            </a:pPr>
            <a:r>
              <a:rPr lang="en" sz="1200">
                <a:solidFill>
                  <a:srgbClr val="313131"/>
                </a:solidFill>
              </a:rPr>
              <a:t>An IP-enabled device is, simply, a device that can establish a a connection to a network (for many IoT devices, this means the internet) and have a unique identity on that network. “IP” stands for "</a:t>
            </a:r>
            <a:r>
              <a:rPr lang="en" sz="1200" u="sng">
                <a:solidFill>
                  <a:srgbClr val="0075B4"/>
                </a:solidFill>
                <a:hlinkClick r:id="rId2"/>
              </a:rPr>
              <a:t>internet protocol</a:t>
            </a:r>
            <a:r>
              <a:rPr lang="en" sz="1200">
                <a:solidFill>
                  <a:srgbClr val="313131"/>
                </a:solidFill>
              </a:rPr>
              <a:t>" and defines the way messages are delivered over a network. A message in networking terms is just a packet of information and single packet could deliver part of a text message or a video file. Most data that is transferred over the internet uses this communication protocol.</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b="1" lang="en" sz="1700">
                <a:solidFill>
                  <a:srgbClr val="313131"/>
                </a:solidFill>
              </a:rPr>
              <a:t>Examples</a:t>
            </a:r>
            <a:endParaRPr b="1" sz="170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lang="en" sz="1200">
                <a:solidFill>
                  <a:srgbClr val="313131"/>
                </a:solidFill>
              </a:rPr>
              <a:t>In terms of IoT, an IP-enabled device is one that can connect directly to a network like the internet and transmit or receive data. Examples we commonly think of are the home automation devices like doorbells and thermostats that use an internet connection to communicate with a central server. But industrial-grade IoT devices can be IP-enabled as well. IP-enabled devices require special hardware to enable this functionality.</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b="1" lang="en" sz="1700">
                <a:solidFill>
                  <a:srgbClr val="313131"/>
                </a:solidFill>
              </a:rPr>
              <a:t>Usage</a:t>
            </a:r>
            <a:endParaRPr b="1" sz="170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lang="en" sz="1200">
                <a:solidFill>
                  <a:srgbClr val="313131"/>
                </a:solidFill>
              </a:rPr>
              <a:t>As you might expect, people deploy IP-enabled devices in scenarios where data needs to be collected, delivered, and analyzed in real-time or near real-time. IP-enabled devices enable live connections to the other networked devices or services so data can be transmitted without interaction from a technician.</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Data collection isn't the only reason to use an IP-enabled device. If transmitted data over the internet is particularly risky, your device may not have “outbound” ability enabled but the device still can receive messages (inbound) from the network so its firmware or software can be updated. Or it may have the ability only to send status messages but not any data it has collected.</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While it's possible that a device may have only outbound communication abilities over IP, it's not typical since when delivering messages, it is important that the device knows if the receiving node has an error or if messages did not transmit for some reason. So some inbound communication typically is needed.</a:t>
            </a:r>
            <a:endParaRPr sz="1200">
              <a:solidFill>
                <a:srgbClr val="313131"/>
              </a:solidFill>
            </a:endParaRPr>
          </a:p>
          <a:p>
            <a:pPr indent="0" lvl="0" marL="0" rtl="0" algn="l">
              <a:spcBef>
                <a:spcPts val="170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58bcf9504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8bcf9504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Sensors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We can break this category into two subcategories: sensors and smart sensors.</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The IEEE, in their </a:t>
            </a:r>
            <a:r>
              <a:rPr lang="en" sz="1200" u="sng">
                <a:solidFill>
                  <a:srgbClr val="0075B4"/>
                </a:solidFill>
                <a:hlinkClick r:id="rId2"/>
              </a:rPr>
              <a:t>definition paper</a:t>
            </a:r>
            <a:r>
              <a:rPr lang="en" sz="1200">
                <a:solidFill>
                  <a:srgbClr val="313131"/>
                </a:solidFill>
              </a:rPr>
              <a:t> on IoT, writes this about </a:t>
            </a:r>
            <a:r>
              <a:rPr b="1" lang="en" sz="1200">
                <a:solidFill>
                  <a:srgbClr val="313131"/>
                </a:solidFill>
              </a:rPr>
              <a:t>sensors</a:t>
            </a:r>
            <a:r>
              <a:rPr lang="en" sz="1200">
                <a:solidFill>
                  <a:srgbClr val="313131"/>
                </a:solidFill>
              </a:rPr>
              <a:t>:</a:t>
            </a:r>
            <a:endParaRPr sz="1200">
              <a:solidFill>
                <a:srgbClr val="313131"/>
              </a:solidFill>
            </a:endParaRPr>
          </a:p>
          <a:p>
            <a:pPr indent="0" lvl="0" marL="381000" marR="381000" rtl="0" algn="l">
              <a:lnSpc>
                <a:spcPct val="140000"/>
              </a:lnSpc>
              <a:spcBef>
                <a:spcPts val="1600"/>
              </a:spcBef>
              <a:spcAft>
                <a:spcPts val="0"/>
              </a:spcAft>
              <a:buClr>
                <a:schemeClr val="dk1"/>
              </a:buClr>
              <a:buSzPts val="1100"/>
              <a:buFont typeface="Arial"/>
              <a:buNone/>
            </a:pPr>
            <a:r>
              <a:rPr lang="en" sz="1200">
                <a:solidFill>
                  <a:srgbClr val="313131"/>
                </a:solidFill>
                <a:highlight>
                  <a:srgbClr val="FFFFFF"/>
                </a:highlight>
              </a:rPr>
              <a:t>Sensors are one of the key building blocks of IoT. As ubiquitous systems, they can be deployed everywhere – from military battlefields to vineyards and redwoods and on the Golden Gate Bridge. They can also be implanted under human skin, in a purse or on a t-shirt. Some can be as small as four millimeters in size, but the data they collect can be received hundreds of miles away. They complement human senses and have become indispensable in a large number of industries, from health care to construction. Sensors have a key advantage in that they can anticipate human needs based on information collected about their context. Their intelligence, “multiplied” by numerous networks, allows them not only to report about the external environment, but also to take action without human intervention.</a:t>
            </a:r>
            <a:endParaRPr sz="1200">
              <a:solidFill>
                <a:srgbClr val="313131"/>
              </a:solidFill>
              <a:highlight>
                <a:srgbClr val="FFFFFF"/>
              </a:highlight>
            </a:endParaRPr>
          </a:p>
          <a:p>
            <a:pPr indent="0" lvl="0" marL="381000" marR="381000" rtl="0" algn="l">
              <a:lnSpc>
                <a:spcPct val="140000"/>
              </a:lnSpc>
              <a:spcBef>
                <a:spcPts val="2800"/>
              </a:spcBef>
              <a:spcAft>
                <a:spcPts val="0"/>
              </a:spcAft>
              <a:buClr>
                <a:schemeClr val="dk1"/>
              </a:buClr>
              <a:buSzPts val="1100"/>
              <a:buFont typeface="Arial"/>
              <a:buNone/>
            </a:pPr>
            <a:r>
              <a:rPr lang="en" sz="1200">
                <a:solidFill>
                  <a:srgbClr val="313131"/>
                </a:solidFill>
                <a:highlight>
                  <a:srgbClr val="FFFFFF"/>
                </a:highlight>
              </a:rPr>
              <a:t>Within an intelligent networked system, sensors perform the functions of input devices – they serve as “eyes,” collecting information about their environment.</a:t>
            </a:r>
            <a:endParaRPr sz="1200">
              <a:solidFill>
                <a:srgbClr val="313131"/>
              </a:solidFill>
              <a:highlight>
                <a:srgbClr val="FFFFFF"/>
              </a:highlight>
            </a:endParaRPr>
          </a:p>
          <a:p>
            <a:pPr indent="0" lvl="0" marL="0" rtl="0" algn="l">
              <a:lnSpc>
                <a:spcPct val="115000"/>
              </a:lnSpc>
              <a:spcBef>
                <a:spcPts val="2800"/>
              </a:spcBef>
              <a:spcAft>
                <a:spcPts val="0"/>
              </a:spcAft>
              <a:buClr>
                <a:schemeClr val="dk1"/>
              </a:buClr>
              <a:buSzPts val="1100"/>
              <a:buFont typeface="Arial"/>
              <a:buNone/>
            </a:pPr>
            <a:r>
              <a:rPr lang="en" sz="1200">
                <a:solidFill>
                  <a:srgbClr val="313131"/>
                </a:solidFill>
              </a:rPr>
              <a:t>We can define a sensor, then, as a device that collects a specific type of data about the physical environment. As IoT as a technology grows, the list of available sensors most likely will grow with it. There also are communities that will help you build your own sensors if the one you need doesn't exist.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A </a:t>
            </a:r>
            <a:r>
              <a:rPr b="1" lang="en" sz="1200">
                <a:solidFill>
                  <a:srgbClr val="313131"/>
                </a:solidFill>
              </a:rPr>
              <a:t>smart sensor</a:t>
            </a:r>
            <a:r>
              <a:rPr lang="en" sz="1200">
                <a:solidFill>
                  <a:srgbClr val="313131"/>
                </a:solidFill>
              </a:rPr>
              <a:t> according to </a:t>
            </a:r>
            <a:r>
              <a:rPr lang="en" sz="1200" u="sng">
                <a:solidFill>
                  <a:srgbClr val="0075B4"/>
                </a:solidFill>
                <a:hlinkClick r:id="rId3"/>
              </a:rPr>
              <a:t>the website</a:t>
            </a:r>
            <a:r>
              <a:rPr lang="en" sz="1200">
                <a:solidFill>
                  <a:srgbClr val="313131"/>
                </a:solidFill>
              </a:rPr>
              <a:t> </a:t>
            </a:r>
            <a:r>
              <a:rPr i="1" lang="en" sz="1200">
                <a:solidFill>
                  <a:srgbClr val="313131"/>
                </a:solidFill>
              </a:rPr>
              <a:t>IoT Agenda</a:t>
            </a:r>
            <a:r>
              <a:rPr lang="en" sz="1200">
                <a:solidFill>
                  <a:srgbClr val="313131"/>
                </a:solidFill>
              </a:rPr>
              <a:t> is “a device that takes input from the physical environment and uses built-in compute resources to perform predefined functions upon detection of specific input and then process data before passing it on.” That is, the device itself processes the data to some degree before sending it to the next node in the IoT architecture.</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Sensors of both types can be embedded on other devices which manages communication with a network or stand alone and handle all the necessary functions needed to collect and communicate data.</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Examples</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Sensors that can collect data on a wide variety of things actively are being developed. Intel has </a:t>
            </a:r>
            <a:r>
              <a:rPr lang="en" sz="1200" u="sng">
                <a:solidFill>
                  <a:srgbClr val="0075B4"/>
                </a:solidFill>
                <a:hlinkClick r:id="rId4"/>
              </a:rPr>
              <a:t>compiled a list</a:t>
            </a:r>
            <a:r>
              <a:rPr lang="en" sz="1200">
                <a:solidFill>
                  <a:srgbClr val="313131"/>
                </a:solidFill>
              </a:rPr>
              <a:t> of some sensors currently available. Examples include:</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Temperature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Humidity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Energy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Compass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Pressure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Sonar</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Light and UV</a:t>
            </a:r>
            <a:endParaRPr sz="1200">
              <a:solidFill>
                <a:srgbClr val="313131"/>
              </a:solidFill>
            </a:endParaRPr>
          </a:p>
          <a:p>
            <a:pPr indent="0" lvl="0" marL="0" rtl="0" algn="l">
              <a:lnSpc>
                <a:spcPct val="140000"/>
              </a:lnSpc>
              <a:spcBef>
                <a:spcPts val="3100"/>
              </a:spcBef>
              <a:spcAft>
                <a:spcPts val="0"/>
              </a:spcAft>
              <a:buClr>
                <a:schemeClr val="dk1"/>
              </a:buClr>
              <a:buSzPts val="1100"/>
              <a:buFont typeface="Arial"/>
              <a:buNone/>
            </a:pPr>
            <a:r>
              <a:rPr b="1" lang="en" sz="1550">
                <a:solidFill>
                  <a:srgbClr val="313131"/>
                </a:solidFill>
              </a:rPr>
              <a:t>Usage</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As should be clear from the above, sensors are used whenever a discrete bit of information needs to be collected about something in the physical environment.</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8bcf9504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8bcf9504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Non-IP Enabled Devices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As mentioned above, it's not necessary for a device to be IP-enabled in order to be a part of an IoT solution. Some devices don't use IP to connect to other parts of an IoT solution but can use other protocols. These devices don't connect to the internet </a:t>
            </a:r>
            <a:r>
              <a:rPr i="1" lang="en" sz="1200">
                <a:solidFill>
                  <a:srgbClr val="313131"/>
                </a:solidFill>
              </a:rPr>
              <a:t>per se</a:t>
            </a:r>
            <a:r>
              <a:rPr lang="en" sz="1200">
                <a:solidFill>
                  <a:srgbClr val="313131"/>
                </a:solidFill>
              </a:rPr>
              <a:t> but their messages are routed to the internet via other hardware like a field gateway which we'll discuss below.</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Devices can use industry-specific protocols (such as CoAP5, OPC),and short-range communication technologies (such as Bluetooth, ZigBee) to connect to other hardware.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Examples</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For example, when setting up an internet connected lock, you may need first to connect the lock to your phone using Bluetooth in order to set up a relationship with a cloud service. While this is a temporary situation, you can imagine a scenario where the device can only connect to a local device using Bluetooth and the secondary device brokers all the communication with the cloud service.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Usage</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Devices of this type can be useful in scenarios where data from a number of devices needs to be aggregated, cleaned-up, and possibly even analyzed before being sent to a cloud service. Since IP-enabled devices typically take more resources, low-powered or resource- (or space-) constrained devices can use protocols with lower resource consumption requirements that transmit to a device that doesn't have these constraints.</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8bcf9504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8bcf9504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8bcf9504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8bcf9504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Edge Devices and Field Gateways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A field gateway is a specialized device-appliance or general-purpose software that acts as a communication enabler and, potentially, as a local device control system and device data processing hub. A field gateway can perform local processing and control functions toward the devices; on the other side it can filter or aggregate the device telemetry and thus reduce the amount of data being transferred to the cloud backend.</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A field gateway’s scope includes the field gateway itself and all devices that are attached to it. As the name implies, field gateways act outside dedicated data processing facilities and are usually collocated with the devices.</a:t>
            </a:r>
            <a:endParaRPr sz="1200">
              <a:solidFill>
                <a:srgbClr val="313131"/>
              </a:solidFill>
            </a:endParaRPr>
          </a:p>
          <a:p>
            <a:pPr indent="0" lvl="0" marL="0" rtl="0" algn="l">
              <a:lnSpc>
                <a:spcPct val="115000"/>
              </a:lnSpc>
              <a:spcBef>
                <a:spcPts val="1600"/>
              </a:spcBef>
              <a:spcAft>
                <a:spcPts val="1600"/>
              </a:spcAft>
              <a:buNone/>
            </a:pPr>
            <a:r>
              <a:rPr lang="en" sz="1200">
                <a:solidFill>
                  <a:srgbClr val="313131"/>
                </a:solidFill>
              </a:rPr>
              <a:t>A field gateway is different from a mere traffic router in that it has an active role in managing access and information flow. It is an application-addressed entity and network connection or session terminal. For example, gateways in this context may assist in device provisioning, data filtering, batching and aggregation, buffering of data, protocol translation, and event rules processing. NAT devices or firewalls, in contrast, do not qualify as field gateways since they are not explicit connection or session terminals, but rather route (or deny) connections or sessions made through them.</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15ddf2df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15ddf2df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https://en.wikipedia.org/wiki/Edge_computing</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515ddf2df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15ddf2df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https://easternpeak.com/blog/the-impact-of-edge-computing-on-iot-the-main-benefits-and-real-life-use-cases/</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15ddf2df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15ddf2df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18d44ab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18d44ab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15ddf2df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15ddf2df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15ddf2df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15ddf2df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8333"/>
              </a:lnSpc>
              <a:spcBef>
                <a:spcPts val="3100"/>
              </a:spcBef>
              <a:spcAft>
                <a:spcPts val="0"/>
              </a:spcAft>
              <a:buClr>
                <a:schemeClr val="dk1"/>
              </a:buClr>
              <a:buSzPts val="1100"/>
              <a:buFont typeface="Arial"/>
              <a:buNone/>
            </a:pPr>
            <a:r>
              <a:rPr b="1" lang="en" sz="1800">
                <a:solidFill>
                  <a:srgbClr val="1CB564"/>
                </a:solidFill>
              </a:rPr>
              <a:t>The benefits for edge computing in IoT</a:t>
            </a:r>
            <a:endParaRPr b="1" sz="1800">
              <a:solidFill>
                <a:srgbClr val="1CB564"/>
              </a:solidFill>
            </a:endParaRPr>
          </a:p>
          <a:p>
            <a:pPr indent="0" lvl="0" marL="0" rtl="0" algn="l">
              <a:lnSpc>
                <a:spcPct val="177777"/>
              </a:lnSpc>
              <a:spcBef>
                <a:spcPts val="1900"/>
              </a:spcBef>
              <a:spcAft>
                <a:spcPts val="0"/>
              </a:spcAft>
              <a:buClr>
                <a:schemeClr val="dk1"/>
              </a:buClr>
              <a:buSzPts val="1100"/>
              <a:buFont typeface="Arial"/>
              <a:buNone/>
            </a:pPr>
            <a:r>
              <a:rPr lang="en" sz="1350">
                <a:solidFill>
                  <a:srgbClr val="39485B"/>
                </a:solidFill>
              </a:rPr>
              <a:t>As you can see, the main purpose of edge computing is to decentralize data handling. This leads to a number of advantages over the traditional cloud.</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Namely, there are 5 main advantages of edge computing for IoT:</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1.Increased data security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While IoT solutions represent a perfect target for cyber attacks, edge computing can help you secure your networks and improve overall data privacy.</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Because the data is decentralized, distributed among the devices where it is produced, it’s difficult to take down the whole network or compromise all of the data with a single attack.</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This approach is also preferred in terms of GDPR compliance: the less sensitive information is sent through your network and stored in your cloud, the better.</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2. Better app performance</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As mentioned above, it takes some time for the data travel back and forth between the device and the data center.</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By storing and processing the data close to its source, you reduce the lag time and improve the overall app performance. As a result, you can analyze the data in real-time, without delays.</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3. Reduced operational costs</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When you store and process most of the data “at the edge”, you don’t need an abundance of cloud storage. Plus, you can filter out the unnecessary information and backup only the relevant data.</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As a result, your infrastructure costs will inevitably go down.</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4. Improved business efficiency and reliability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Lower data traffic and reduced cloud storage, in turn, lead to more efficient business operations.</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Additionally, connection issues won’t be extremely problematic as they are for other IoT products that rely on the cloud. This is due to the fact that your devices can work autonomously, without internet connection.</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5. Unlimited scalability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Unlike cloud, edge computing allows you to scale your IoT network as needed, without reference to the available storage (or its costs).</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As a result of the listed benefits, </a:t>
            </a:r>
            <a:r>
              <a:rPr i="1" lang="en" sz="1350">
                <a:solidFill>
                  <a:srgbClr val="39485B"/>
                </a:solidFill>
              </a:rPr>
              <a:t>edge computing really shines when it comes to time-sensitive tasks</a:t>
            </a:r>
            <a:r>
              <a:rPr lang="en" sz="1350">
                <a:solidFill>
                  <a:srgbClr val="39485B"/>
                </a:solidFill>
              </a:rPr>
              <a:t>.</a:t>
            </a:r>
            <a:endParaRPr sz="1350">
              <a:solidFill>
                <a:srgbClr val="39485B"/>
              </a:solidFill>
            </a:endParaRPr>
          </a:p>
          <a:p>
            <a:pPr indent="0" lvl="0" marL="0" rtl="0" algn="l">
              <a:spcBef>
                <a:spcPts val="230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15ddf2df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15ddf2df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15ddf2d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515ddf2df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8bcf9504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8bcf9504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https://www.zeolearn.com/magazine/how-is-voice-recognition-affect-iot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15ddf2d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15ddf2d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https://www.iotforall.com/voice-assistants-consumer-iot/</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515ddf2d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15ddf2d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15ddf2df6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515ddf2df6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15ddf2df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515ddf2df6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515ddf2df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515ddf2df6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18d44ab8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18d44ab8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15ddf2df6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515ddf2df6_1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515ddf2df6_1_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15ddf2df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515ddf2df6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15ddf2df6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515ddf2df6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15ddf2df6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515ddf2df6_1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15ddf2df6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515ddf2df6_1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15ddf2df6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515ddf2df6_1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515ddf2df6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515ddf2df6_1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515ddf2df6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515ddf2df6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515ddf2df6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515ddf2df6_1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515ddf2df6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515ddf2df6_1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1600"/>
              </a:spcBef>
              <a:spcAft>
                <a:spcPts val="0"/>
              </a:spcAft>
              <a:buClr>
                <a:schemeClr val="dk1"/>
              </a:buClr>
              <a:buSzPts val="1800"/>
              <a:buChar char="○"/>
              <a:defRPr/>
            </a:lvl2pPr>
            <a:lvl3pPr indent="-342900" lvl="2" marL="1371600" algn="l">
              <a:spcBef>
                <a:spcPts val="1600"/>
              </a:spcBef>
              <a:spcAft>
                <a:spcPts val="0"/>
              </a:spcAft>
              <a:buClr>
                <a:schemeClr val="dk1"/>
              </a:buClr>
              <a:buSzPts val="1800"/>
              <a:buChar char="■"/>
              <a:defRPr/>
            </a:lvl3pPr>
            <a:lvl4pPr indent="-342900" lvl="3" marL="1828800" algn="l">
              <a:spcBef>
                <a:spcPts val="1600"/>
              </a:spcBef>
              <a:spcAft>
                <a:spcPts val="0"/>
              </a:spcAft>
              <a:buClr>
                <a:schemeClr val="dk1"/>
              </a:buClr>
              <a:buSzPts val="1800"/>
              <a:buChar char="●"/>
              <a:defRPr/>
            </a:lvl4pPr>
            <a:lvl5pPr indent="-342900" lvl="4" marL="2286000" algn="l">
              <a:spcBef>
                <a:spcPts val="1600"/>
              </a:spcBef>
              <a:spcAft>
                <a:spcPts val="0"/>
              </a:spcAft>
              <a:buClr>
                <a:schemeClr val="dk1"/>
              </a:buClr>
              <a:buSzPts val="1800"/>
              <a:buChar char="○"/>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Non-bulleted text">
  <p:cSld name="Title &amp; Non-bulleted text">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201930" y="891883"/>
            <a:ext cx="8741309" cy="1697451"/>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Clr>
                <a:schemeClr val="dk1"/>
              </a:buClr>
              <a:buSzPts val="3200"/>
              <a:buNone/>
              <a:defRPr/>
            </a:lvl1pPr>
            <a:lvl2pPr indent="-228600" lvl="1" marL="914400" algn="l">
              <a:spcBef>
                <a:spcPts val="1600"/>
              </a:spcBef>
              <a:spcAft>
                <a:spcPts val="0"/>
              </a:spcAft>
              <a:buClr>
                <a:schemeClr val="dk1"/>
              </a:buClr>
              <a:buSzPts val="2800"/>
              <a:buNone/>
              <a:defRPr/>
            </a:lvl2pPr>
            <a:lvl3pPr indent="-228600" lvl="2" marL="1371600" algn="l">
              <a:spcBef>
                <a:spcPts val="1600"/>
              </a:spcBef>
              <a:spcAft>
                <a:spcPts val="0"/>
              </a:spcAft>
              <a:buClr>
                <a:schemeClr val="dk1"/>
              </a:buClr>
              <a:buSzPts val="2400"/>
              <a:buNone/>
              <a:defRPr/>
            </a:lvl3pPr>
            <a:lvl4pPr indent="-228600" lvl="3" marL="1828800" algn="l">
              <a:spcBef>
                <a:spcPts val="1600"/>
              </a:spcBef>
              <a:spcAft>
                <a:spcPts val="0"/>
              </a:spcAft>
              <a:buClr>
                <a:schemeClr val="dk1"/>
              </a:buClr>
              <a:buSzPts val="2000"/>
              <a:buNone/>
              <a:defRPr/>
            </a:lvl4pPr>
            <a:lvl5pPr indent="-228600" lvl="4" marL="2286000" algn="l">
              <a:spcBef>
                <a:spcPts val="1600"/>
              </a:spcBef>
              <a:spcAft>
                <a:spcPts val="0"/>
              </a:spcAft>
              <a:buClr>
                <a:schemeClr val="dk1"/>
              </a:buClr>
              <a:buSzPts val="2000"/>
              <a:buNone/>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ith page contents)">
  <p:cSld name="Divider (with page contents)">
    <p:spTree>
      <p:nvGrpSpPr>
        <p:cNvPr id="67" name="Shape 67"/>
        <p:cNvGrpSpPr/>
        <p:nvPr/>
      </p:nvGrpSpPr>
      <p:grpSpPr>
        <a:xfrm>
          <a:off x="0" y="0"/>
          <a:ext cx="0" cy="0"/>
          <a:chOff x="0" y="0"/>
          <a:chExt cx="0" cy="0"/>
        </a:xfrm>
      </p:grpSpPr>
      <p:sp>
        <p:nvSpPr>
          <p:cNvPr id="68" name="Google Shape;68;p17"/>
          <p:cNvSpPr txBox="1"/>
          <p:nvPr>
            <p:ph type="title"/>
          </p:nvPr>
        </p:nvSpPr>
        <p:spPr>
          <a:xfrm>
            <a:off x="228600" y="201168"/>
            <a:ext cx="4114800" cy="855726"/>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 name="Google Shape;71;p17"/>
          <p:cNvSpPr txBox="1"/>
          <p:nvPr>
            <p:ph idx="1" type="body"/>
          </p:nvPr>
        </p:nvSpPr>
        <p:spPr>
          <a:xfrm>
            <a:off x="228600" y="1123950"/>
            <a:ext cx="4114800" cy="3584448"/>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2" name="Google Shape;72;p17"/>
          <p:cNvSpPr txBox="1"/>
          <p:nvPr>
            <p:ph idx="2" type="body"/>
          </p:nvPr>
        </p:nvSpPr>
        <p:spPr>
          <a:xfrm>
            <a:off x="4800600" y="1123950"/>
            <a:ext cx="4114800" cy="3584448"/>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cSld name="Divider">
    <p:spTree>
      <p:nvGrpSpPr>
        <p:cNvPr id="73" name="Shape 73"/>
        <p:cNvGrpSpPr/>
        <p:nvPr/>
      </p:nvGrpSpPr>
      <p:grpSpPr>
        <a:xfrm>
          <a:off x="0" y="0"/>
          <a:ext cx="0" cy="0"/>
          <a:chOff x="0" y="0"/>
          <a:chExt cx="0" cy="0"/>
        </a:xfrm>
      </p:grpSpPr>
      <p:sp>
        <p:nvSpPr>
          <p:cNvPr id="74" name="Google Shape;74;p1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 name="Google Shape;7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8"/>
          <p:cNvSpPr txBox="1"/>
          <p:nvPr>
            <p:ph type="title"/>
          </p:nvPr>
        </p:nvSpPr>
        <p:spPr>
          <a:xfrm>
            <a:off x="228600" y="201168"/>
            <a:ext cx="4114800" cy="44937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2800"/>
              <a:buNone/>
              <a:defRPr>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0" name="Google Shape;8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 name="Google Shape;83;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4" name="Google Shape;84;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9" name="Shape 89"/>
        <p:cNvGrpSpPr/>
        <p:nvPr/>
      </p:nvGrpSpPr>
      <p:grpSpPr>
        <a:xfrm>
          <a:off x="0" y="0"/>
          <a:ext cx="0" cy="0"/>
          <a:chOff x="0" y="0"/>
          <a:chExt cx="0" cy="0"/>
        </a:xfrm>
      </p:grpSpPr>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1" name="Shape 91"/>
        <p:cNvGrpSpPr/>
        <p:nvPr/>
      </p:nvGrpSpPr>
      <p:grpSpPr>
        <a:xfrm>
          <a:off x="0" y="0"/>
          <a:ext cx="0" cy="0"/>
          <a:chOff x="0" y="0"/>
          <a:chExt cx="0" cy="0"/>
        </a:xfrm>
      </p:grpSpPr>
      <p:sp>
        <p:nvSpPr>
          <p:cNvPr id="92" name="Google Shape;92;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4" name="Shape 94"/>
        <p:cNvGrpSpPr/>
        <p:nvPr/>
      </p:nvGrpSpPr>
      <p:grpSpPr>
        <a:xfrm>
          <a:off x="0" y="0"/>
          <a:ext cx="0" cy="0"/>
          <a:chOff x="0" y="0"/>
          <a:chExt cx="0" cy="0"/>
        </a:xfrm>
      </p:grpSpPr>
      <p:sp>
        <p:nvSpPr>
          <p:cNvPr id="95" name="Google Shape;95;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8" name="Shape 98"/>
        <p:cNvGrpSpPr/>
        <p:nvPr/>
      </p:nvGrpSpPr>
      <p:grpSpPr>
        <a:xfrm>
          <a:off x="0" y="0"/>
          <a:ext cx="0" cy="0"/>
          <a:chOff x="0" y="0"/>
          <a:chExt cx="0" cy="0"/>
        </a:xfrm>
      </p:grpSpPr>
      <p:sp>
        <p:nvSpPr>
          <p:cNvPr id="99" name="Google Shape;99;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4" name="Google Shape;104;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5" name="Google Shape;105;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7" name="Shape 107"/>
        <p:cNvGrpSpPr/>
        <p:nvPr/>
      </p:nvGrpSpPr>
      <p:grpSpPr>
        <a:xfrm>
          <a:off x="0" y="0"/>
          <a:ext cx="0" cy="0"/>
          <a:chOff x="0" y="0"/>
          <a:chExt cx="0" cy="0"/>
        </a:xfrm>
      </p:grpSpPr>
      <p:sp>
        <p:nvSpPr>
          <p:cNvPr id="108" name="Google Shape;108;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0" name="Shape 110"/>
        <p:cNvGrpSpPr/>
        <p:nvPr/>
      </p:nvGrpSpPr>
      <p:grpSpPr>
        <a:xfrm>
          <a:off x="0" y="0"/>
          <a:ext cx="0" cy="0"/>
          <a:chOff x="0" y="0"/>
          <a:chExt cx="0" cy="0"/>
        </a:xfrm>
      </p:grpSpPr>
      <p:sp>
        <p:nvSpPr>
          <p:cNvPr id="111" name="Google Shape;111;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2" name="Google Shape;112;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13" name="Google Shape;1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5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39.jpg"/><Relationship Id="rId4"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4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38.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5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6.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5.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8.png"/><Relationship Id="rId4" Type="http://schemas.openxmlformats.org/officeDocument/2006/relationships/image" Target="../media/image4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52.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youtube.com/watch?v=v9rZOa3CUC8" TargetMode="Externa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6.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9.jpg"/><Relationship Id="rId4" Type="http://schemas.openxmlformats.org/officeDocument/2006/relationships/image" Target="../media/image21.jpg"/><Relationship Id="rId5" Type="http://schemas.openxmlformats.org/officeDocument/2006/relationships/image" Target="../media/image17.jpg"/><Relationship Id="rId6" Type="http://schemas.openxmlformats.org/officeDocument/2006/relationships/image" Target="../media/image18.jpg"/></Relationships>
</file>

<file path=ppt/slides/_rels/slide91.xml.rels><?xml version="1.0" encoding="UTF-8" standalone="yes"?><Relationships xmlns="http://schemas.openxmlformats.org/package/2006/relationships"><Relationship Id="rId11" Type="http://schemas.openxmlformats.org/officeDocument/2006/relationships/image" Target="../media/image29.jpg"/><Relationship Id="rId10" Type="http://schemas.openxmlformats.org/officeDocument/2006/relationships/image" Target="../media/image23.jpg"/><Relationship Id="rId13" Type="http://schemas.openxmlformats.org/officeDocument/2006/relationships/image" Target="../media/image31.jpg"/><Relationship Id="rId12" Type="http://schemas.openxmlformats.org/officeDocument/2006/relationships/image" Target="../media/image30.jpg"/><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20.jpg"/><Relationship Id="rId4" Type="http://schemas.openxmlformats.org/officeDocument/2006/relationships/image" Target="../media/image22.jpg"/><Relationship Id="rId9" Type="http://schemas.openxmlformats.org/officeDocument/2006/relationships/image" Target="../media/image26.jpg"/><Relationship Id="rId5" Type="http://schemas.openxmlformats.org/officeDocument/2006/relationships/image" Target="../media/image25.jpg"/><Relationship Id="rId6" Type="http://schemas.openxmlformats.org/officeDocument/2006/relationships/image" Target="../media/image24.jpg"/><Relationship Id="rId7" Type="http://schemas.openxmlformats.org/officeDocument/2006/relationships/image" Target="../media/image28.jpg"/><Relationship Id="rId8" Type="http://schemas.openxmlformats.org/officeDocument/2006/relationships/image" Target="../media/image2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3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3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4.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9"/>
          <p:cNvSpPr txBox="1"/>
          <p:nvPr>
            <p:ph type="ctrTitle"/>
          </p:nvPr>
        </p:nvSpPr>
        <p:spPr>
          <a:xfrm>
            <a:off x="311700" y="307300"/>
            <a:ext cx="8520600" cy="2947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300">
                <a:solidFill>
                  <a:srgbClr val="FFFFFF"/>
                </a:solidFill>
              </a:rPr>
              <a:t>Introduction to the Internet of Things and Embedded Systems</a:t>
            </a:r>
            <a:endParaRPr sz="2300">
              <a:solidFill>
                <a:srgbClr val="FFFFFF"/>
              </a:solidFill>
            </a:endParaRPr>
          </a:p>
          <a:p>
            <a:pPr indent="0" lvl="0" marL="0" rtl="0" algn="ctr">
              <a:spcBef>
                <a:spcPts val="600"/>
              </a:spcBef>
              <a:spcAft>
                <a:spcPts val="0"/>
              </a:spcAft>
              <a:buNone/>
            </a:pPr>
            <a:r>
              <a:rPr lang="en"/>
              <a:t>Introduction to 4IR, Internet of Things and Embedded Systems</a:t>
            </a:r>
            <a:endParaRPr/>
          </a:p>
        </p:txBody>
      </p:sp>
      <p:sp>
        <p:nvSpPr>
          <p:cNvPr id="119" name="Google Shape;119;p29"/>
          <p:cNvSpPr txBox="1"/>
          <p:nvPr/>
        </p:nvSpPr>
        <p:spPr>
          <a:xfrm>
            <a:off x="405500" y="3724975"/>
            <a:ext cx="8520600" cy="6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Learn</a:t>
            </a:r>
            <a:r>
              <a:rPr b="1" lang="en"/>
              <a:t> IoT, Embedded Systems, Cloud and Edge Computing, AI and Blockchain Technologies </a:t>
            </a:r>
            <a:endParaRPr b="1"/>
          </a:p>
          <a:p>
            <a:pPr indent="0" lvl="0" marL="0" rtl="0" algn="ctr">
              <a:spcBef>
                <a:spcPts val="0"/>
              </a:spcBef>
              <a:spcAft>
                <a:spcPts val="0"/>
              </a:spcAft>
              <a:buNone/>
            </a:pPr>
            <a:r>
              <a:rPr b="1" lang="en"/>
              <a:t>Join in the Fourth Industrial Revolution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We have Adopted Leapfrog Strategy for Pakistan</a:t>
            </a:r>
            <a:endParaRPr/>
          </a:p>
        </p:txBody>
      </p:sp>
      <p:sp>
        <p:nvSpPr>
          <p:cNvPr id="169" name="Google Shape;169;p38"/>
          <p:cNvSpPr txBox="1"/>
          <p:nvPr>
            <p:ph idx="1" type="body"/>
          </p:nvPr>
        </p:nvSpPr>
        <p:spPr>
          <a:xfrm>
            <a:off x="457200" y="819150"/>
            <a:ext cx="8229600" cy="19662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
              <a:t>Andrew Ng</a:t>
            </a:r>
            <a:r>
              <a:rPr lang="en"/>
              <a:t> has proposed a </a:t>
            </a:r>
            <a:r>
              <a:rPr lang="en"/>
              <a:t>brilliant</a:t>
            </a:r>
            <a:r>
              <a:rPr lang="en"/>
              <a:t> strategy for </a:t>
            </a:r>
            <a:r>
              <a:rPr b="1" lang="en"/>
              <a:t>developing countries that have fallen behind in the technology race</a:t>
            </a:r>
            <a:r>
              <a:rPr lang="en"/>
              <a:t>. </a:t>
            </a:r>
            <a:endParaRPr/>
          </a:p>
          <a:p>
            <a:pPr indent="-342900" lvl="0" marL="457200" rtl="0" algn="l">
              <a:spcBef>
                <a:spcPts val="0"/>
              </a:spcBef>
              <a:spcAft>
                <a:spcPts val="0"/>
              </a:spcAft>
              <a:buSzPts val="1800"/>
              <a:buChar char="●"/>
            </a:pPr>
            <a:r>
              <a:rPr lang="en"/>
              <a:t>The idea is to </a:t>
            </a:r>
            <a:r>
              <a:rPr i="1" lang="en"/>
              <a:t>skip over the intermediary technologies</a:t>
            </a:r>
            <a:r>
              <a:rPr lang="en"/>
              <a:t> and </a:t>
            </a:r>
            <a:r>
              <a:rPr b="1" lang="en"/>
              <a:t>leapfrog</a:t>
            </a:r>
            <a:r>
              <a:rPr lang="en"/>
              <a:t> into the future by adopting 4IR technologies. </a:t>
            </a:r>
            <a:endParaRPr/>
          </a:p>
          <a:p>
            <a:pPr indent="-342900" lvl="0" marL="457200" rtl="0" algn="l">
              <a:spcBef>
                <a:spcPts val="0"/>
              </a:spcBef>
              <a:spcAft>
                <a:spcPts val="0"/>
              </a:spcAft>
              <a:buSzPts val="1800"/>
              <a:buChar char="●"/>
            </a:pPr>
            <a:r>
              <a:rPr lang="en"/>
              <a:t>With this approach, it is possible to achieve </a:t>
            </a:r>
            <a:r>
              <a:rPr b="1" lang="en"/>
              <a:t>exponential growth in a shorter period of time.</a:t>
            </a:r>
            <a:endParaRPr b="1"/>
          </a:p>
          <a:p>
            <a:pPr indent="0" lvl="0" marL="0" rtl="0" algn="l">
              <a:spcBef>
                <a:spcPts val="1600"/>
              </a:spcBef>
              <a:spcAft>
                <a:spcPts val="1600"/>
              </a:spcAft>
              <a:buNone/>
            </a:pPr>
            <a:r>
              <a:t/>
            </a:r>
            <a:endParaRPr/>
          </a:p>
        </p:txBody>
      </p:sp>
      <p:pic>
        <p:nvPicPr>
          <p:cNvPr id="170" name="Google Shape;170;p38"/>
          <p:cNvPicPr preferRelativeResize="0"/>
          <p:nvPr/>
        </p:nvPicPr>
        <p:blipFill>
          <a:blip r:embed="rId3">
            <a:alphaModFix/>
          </a:blip>
          <a:stretch>
            <a:fillRect/>
          </a:stretch>
        </p:blipFill>
        <p:spPr>
          <a:xfrm>
            <a:off x="457200" y="2982950"/>
            <a:ext cx="4461980" cy="1824750"/>
          </a:xfrm>
          <a:prstGeom prst="rect">
            <a:avLst/>
          </a:prstGeom>
          <a:noFill/>
          <a:ln>
            <a:noFill/>
          </a:ln>
        </p:spPr>
      </p:pic>
      <p:pic>
        <p:nvPicPr>
          <p:cNvPr id="171" name="Google Shape;171;p38"/>
          <p:cNvPicPr preferRelativeResize="0"/>
          <p:nvPr/>
        </p:nvPicPr>
        <p:blipFill>
          <a:blip r:embed="rId4">
            <a:alphaModFix/>
          </a:blip>
          <a:stretch>
            <a:fillRect/>
          </a:stretch>
        </p:blipFill>
        <p:spPr>
          <a:xfrm>
            <a:off x="5223975" y="2937750"/>
            <a:ext cx="3342850" cy="21394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000"/>
              <a:t>Embedded devices with dialogue capabilities</a:t>
            </a:r>
            <a:endParaRPr sz="3000"/>
          </a:p>
        </p:txBody>
      </p:sp>
      <p:pic>
        <p:nvPicPr>
          <p:cNvPr id="757" name="Google Shape;757;p128"/>
          <p:cNvPicPr preferRelativeResize="0"/>
          <p:nvPr>
            <p:ph idx="1" type="body"/>
          </p:nvPr>
        </p:nvPicPr>
        <p:blipFill rotWithShape="1">
          <a:blip r:embed="rId3">
            <a:alphaModFix/>
          </a:blip>
          <a:srcRect b="0" l="2824" r="2824" t="0"/>
          <a:stretch/>
        </p:blipFill>
        <p:spPr>
          <a:xfrm>
            <a:off x="2806303" y="1200151"/>
            <a:ext cx="5880496" cy="2425534"/>
          </a:xfrm>
          <a:prstGeom prst="rect">
            <a:avLst/>
          </a:prstGeom>
          <a:noFill/>
          <a:ln>
            <a:noFill/>
          </a:ln>
        </p:spPr>
      </p:pic>
      <p:sp>
        <p:nvSpPr>
          <p:cNvPr id="758" name="Google Shape;758;p128"/>
          <p:cNvSpPr txBox="1"/>
          <p:nvPr/>
        </p:nvSpPr>
        <p:spPr>
          <a:xfrm>
            <a:off x="175002" y="1177270"/>
            <a:ext cx="2631302"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400">
                <a:solidFill>
                  <a:schemeClr val="dk1"/>
                </a:solidFill>
                <a:latin typeface="Calibri"/>
                <a:ea typeface="Calibri"/>
                <a:cs typeface="Calibri"/>
                <a:sym typeface="Calibri"/>
              </a:rPr>
              <a:t>Answers questions</a:t>
            </a:r>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Sets time</a:t>
            </a:r>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Device control and queries.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Thermostat Etc.</a:t>
            </a:r>
            <a:endParaRPr sz="24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29"/>
          <p:cNvSpPr txBox="1"/>
          <p:nvPr>
            <p:ph type="title"/>
          </p:nvPr>
        </p:nvSpPr>
        <p:spPr>
          <a:xfrm>
            <a:off x="88137" y="218301"/>
            <a:ext cx="8741880" cy="67474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300"/>
              <a:buFont typeface="Calibri"/>
              <a:buNone/>
            </a:pPr>
            <a:r>
              <a:rPr lang="en" sz="3300"/>
              <a:t>Dialogs are for bots like screens are for apps</a:t>
            </a:r>
            <a:endParaRPr/>
          </a:p>
        </p:txBody>
      </p:sp>
      <p:sp>
        <p:nvSpPr>
          <p:cNvPr id="768" name="Google Shape;768;p129"/>
          <p:cNvSpPr txBox="1"/>
          <p:nvPr/>
        </p:nvSpPr>
        <p:spPr>
          <a:xfrm>
            <a:off x="69848" y="893049"/>
            <a:ext cx="8503356" cy="3067123"/>
          </a:xfrm>
          <a:prstGeom prst="rect">
            <a:avLst/>
          </a:prstGeom>
          <a:noFill/>
          <a:ln>
            <a:noFill/>
          </a:ln>
        </p:spPr>
        <p:txBody>
          <a:bodyPr anchorCtr="0" anchor="t" bIns="120475" lIns="150600" spcFirstLastPara="1" rIns="150600" wrap="square" tIns="120475">
            <a:noAutofit/>
          </a:bodyPr>
          <a:lstStyle/>
          <a:p>
            <a:pPr indent="0" lvl="1" marL="0" marR="0" rtl="0" algn="l">
              <a:lnSpc>
                <a:spcPct val="90000"/>
              </a:lnSpc>
              <a:spcBef>
                <a:spcPts val="0"/>
              </a:spcBef>
              <a:spcAft>
                <a:spcPts val="0"/>
              </a:spcAft>
              <a:buNone/>
            </a:pPr>
            <a:r>
              <a:rPr b="0" i="0" lang="en" sz="1600" u="none" cap="none" strike="noStrike">
                <a:solidFill>
                  <a:srgbClr val="505050"/>
                </a:solidFill>
                <a:latin typeface="Quattrocento Sans"/>
                <a:ea typeface="Quattrocento Sans"/>
                <a:cs typeface="Quattrocento Sans"/>
                <a:sym typeface="Quattrocento Sans"/>
              </a:rPr>
              <a:t>They separate concerns and organize flows, exactly the same way:</a:t>
            </a:r>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0" lvl="1" marL="0" marR="0" rtl="0" algn="l">
              <a:lnSpc>
                <a:spcPct val="90000"/>
              </a:lnSpc>
              <a:spcBef>
                <a:spcPts val="494"/>
              </a:spcBef>
              <a:spcAft>
                <a:spcPts val="0"/>
              </a:spcAft>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99827" lvl="1" marL="282378" marR="0" rtl="0" algn="l">
              <a:lnSpc>
                <a:spcPct val="90000"/>
              </a:lnSpc>
              <a:spcBef>
                <a:spcPts val="494"/>
              </a:spcBef>
              <a:spcAft>
                <a:spcPts val="0"/>
              </a:spcAft>
              <a:buClr>
                <a:schemeClr val="dk1"/>
              </a:buClr>
              <a:buSzPts val="1300"/>
              <a:buFont typeface="Arial"/>
              <a:buNone/>
            </a:pPr>
            <a:r>
              <a:t/>
            </a:r>
            <a:endParaRPr b="1" i="0" sz="1300" u="none" cap="none" strike="noStrike">
              <a:solidFill>
                <a:srgbClr val="353535"/>
              </a:solidFill>
              <a:latin typeface="Quattrocento Sans"/>
              <a:ea typeface="Quattrocento Sans"/>
              <a:cs typeface="Quattrocento Sans"/>
              <a:sym typeface="Quattrocento Sans"/>
            </a:endParaRPr>
          </a:p>
          <a:p>
            <a:pPr indent="-199827" lvl="1" marL="282378" marR="0" rtl="0" algn="l">
              <a:lnSpc>
                <a:spcPct val="90000"/>
              </a:lnSpc>
              <a:spcBef>
                <a:spcPts val="494"/>
              </a:spcBef>
              <a:spcAft>
                <a:spcPts val="0"/>
              </a:spcAft>
              <a:buClr>
                <a:schemeClr val="dk1"/>
              </a:buClr>
              <a:buSzPts val="1300"/>
              <a:buFont typeface="Arial"/>
              <a:buNone/>
            </a:pPr>
            <a:r>
              <a:t/>
            </a:r>
            <a:endParaRPr b="1" i="0" sz="1300" u="none" cap="none" strike="noStrike">
              <a:solidFill>
                <a:srgbClr val="353535"/>
              </a:solidFill>
              <a:latin typeface="Quattrocento Sans"/>
              <a:ea typeface="Quattrocento Sans"/>
              <a:cs typeface="Quattrocento Sans"/>
              <a:sym typeface="Quattrocento Sans"/>
            </a:endParaRPr>
          </a:p>
        </p:txBody>
      </p:sp>
      <p:sp>
        <p:nvSpPr>
          <p:cNvPr id="769" name="Google Shape;769;p129"/>
          <p:cNvSpPr/>
          <p:nvPr/>
        </p:nvSpPr>
        <p:spPr>
          <a:xfrm>
            <a:off x="203019" y="1395025"/>
            <a:ext cx="4118508" cy="353574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Traditional Application</a:t>
            </a:r>
            <a:endParaRPr/>
          </a:p>
        </p:txBody>
      </p:sp>
      <p:sp>
        <p:nvSpPr>
          <p:cNvPr id="770" name="Google Shape;770;p129"/>
          <p:cNvSpPr/>
          <p:nvPr/>
        </p:nvSpPr>
        <p:spPr>
          <a:xfrm>
            <a:off x="958717" y="210185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Main Screen</a:t>
            </a:r>
            <a:endParaRPr/>
          </a:p>
        </p:txBody>
      </p:sp>
      <p:sp>
        <p:nvSpPr>
          <p:cNvPr id="771" name="Google Shape;771;p129"/>
          <p:cNvSpPr/>
          <p:nvPr/>
        </p:nvSpPr>
        <p:spPr>
          <a:xfrm>
            <a:off x="958717"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New Order Screen</a:t>
            </a:r>
            <a:endParaRPr/>
          </a:p>
        </p:txBody>
      </p:sp>
      <p:sp>
        <p:nvSpPr>
          <p:cNvPr id="772" name="Google Shape;772;p129"/>
          <p:cNvSpPr/>
          <p:nvPr/>
        </p:nvSpPr>
        <p:spPr>
          <a:xfrm>
            <a:off x="2628587"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Product Search Screen</a:t>
            </a:r>
            <a:endParaRPr/>
          </a:p>
        </p:txBody>
      </p:sp>
      <p:cxnSp>
        <p:nvCxnSpPr>
          <p:cNvPr id="773" name="Google Shape;773;p129"/>
          <p:cNvCxnSpPr>
            <a:stCxn id="770" idx="2"/>
            <a:endCxn id="771" idx="0"/>
          </p:cNvCxnSpPr>
          <p:nvPr/>
        </p:nvCxnSpPr>
        <p:spPr>
          <a:xfrm>
            <a:off x="1475200" y="2818803"/>
            <a:ext cx="0" cy="688200"/>
          </a:xfrm>
          <a:prstGeom prst="straightConnector1">
            <a:avLst/>
          </a:prstGeom>
          <a:noFill/>
          <a:ln cap="flat" cmpd="sng" w="9525">
            <a:solidFill>
              <a:schemeClr val="lt1"/>
            </a:solidFill>
            <a:prstDash val="solid"/>
            <a:round/>
            <a:headEnd len="sm" w="sm" type="none"/>
            <a:tailEnd len="med" w="med" type="triangle"/>
          </a:ln>
        </p:spPr>
      </p:cxnSp>
      <p:cxnSp>
        <p:nvCxnSpPr>
          <p:cNvPr id="774" name="Google Shape;774;p129"/>
          <p:cNvCxnSpPr>
            <a:stCxn id="771" idx="3"/>
            <a:endCxn id="772" idx="1"/>
          </p:cNvCxnSpPr>
          <p:nvPr/>
        </p:nvCxnSpPr>
        <p:spPr>
          <a:xfrm>
            <a:off x="1991683" y="3865461"/>
            <a:ext cx="636900" cy="0"/>
          </a:xfrm>
          <a:prstGeom prst="straightConnector1">
            <a:avLst/>
          </a:prstGeom>
          <a:noFill/>
          <a:ln cap="flat" cmpd="sng" w="9525">
            <a:solidFill>
              <a:schemeClr val="lt1"/>
            </a:solidFill>
            <a:prstDash val="solid"/>
            <a:round/>
            <a:headEnd len="sm" w="sm" type="none"/>
            <a:tailEnd len="med" w="med" type="triangle"/>
          </a:ln>
        </p:spPr>
      </p:cxnSp>
      <p:sp>
        <p:nvSpPr>
          <p:cNvPr id="775" name="Google Shape;775;p129"/>
          <p:cNvSpPr/>
          <p:nvPr/>
        </p:nvSpPr>
        <p:spPr>
          <a:xfrm>
            <a:off x="4778612" y="1395025"/>
            <a:ext cx="4118508" cy="353574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Bot</a:t>
            </a:r>
            <a:endParaRPr/>
          </a:p>
        </p:txBody>
      </p:sp>
      <p:sp>
        <p:nvSpPr>
          <p:cNvPr id="776" name="Google Shape;776;p129"/>
          <p:cNvSpPr/>
          <p:nvPr/>
        </p:nvSpPr>
        <p:spPr>
          <a:xfrm>
            <a:off x="5534310" y="210185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Root Dialog</a:t>
            </a:r>
            <a:endParaRPr/>
          </a:p>
        </p:txBody>
      </p:sp>
      <p:sp>
        <p:nvSpPr>
          <p:cNvPr id="777" name="Google Shape;777;p129"/>
          <p:cNvSpPr/>
          <p:nvPr/>
        </p:nvSpPr>
        <p:spPr>
          <a:xfrm>
            <a:off x="5534310"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New Order Dialog</a:t>
            </a:r>
            <a:endParaRPr/>
          </a:p>
        </p:txBody>
      </p:sp>
      <p:sp>
        <p:nvSpPr>
          <p:cNvPr id="778" name="Google Shape;778;p129"/>
          <p:cNvSpPr/>
          <p:nvPr/>
        </p:nvSpPr>
        <p:spPr>
          <a:xfrm>
            <a:off x="7204179"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Product Search Dialog</a:t>
            </a:r>
            <a:endParaRPr/>
          </a:p>
        </p:txBody>
      </p:sp>
      <p:cxnSp>
        <p:nvCxnSpPr>
          <p:cNvPr id="779" name="Google Shape;779;p129"/>
          <p:cNvCxnSpPr>
            <a:stCxn id="776" idx="2"/>
            <a:endCxn id="777" idx="0"/>
          </p:cNvCxnSpPr>
          <p:nvPr/>
        </p:nvCxnSpPr>
        <p:spPr>
          <a:xfrm>
            <a:off x="6050793" y="2818803"/>
            <a:ext cx="0" cy="688200"/>
          </a:xfrm>
          <a:prstGeom prst="straightConnector1">
            <a:avLst/>
          </a:prstGeom>
          <a:noFill/>
          <a:ln cap="flat" cmpd="sng" w="9525">
            <a:solidFill>
              <a:schemeClr val="lt1"/>
            </a:solidFill>
            <a:prstDash val="solid"/>
            <a:round/>
            <a:headEnd len="sm" w="sm" type="none"/>
            <a:tailEnd len="med" w="med" type="triangle"/>
          </a:ln>
        </p:spPr>
      </p:cxnSp>
      <p:cxnSp>
        <p:nvCxnSpPr>
          <p:cNvPr id="780" name="Google Shape;780;p129"/>
          <p:cNvCxnSpPr>
            <a:stCxn id="777" idx="3"/>
            <a:endCxn id="778" idx="1"/>
          </p:cNvCxnSpPr>
          <p:nvPr/>
        </p:nvCxnSpPr>
        <p:spPr>
          <a:xfrm>
            <a:off x="6567276" y="3865461"/>
            <a:ext cx="636900" cy="0"/>
          </a:xfrm>
          <a:prstGeom prst="straightConnector1">
            <a:avLst/>
          </a:prstGeom>
          <a:noFill/>
          <a:ln cap="flat" cmpd="sng" w="9525">
            <a:solidFill>
              <a:schemeClr val="lt1"/>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pic>
        <p:nvPicPr>
          <p:cNvPr descr="C:\Users\qw\Desktop\new\phpdc86dz.jpg" id="785" name="Google Shape;785;p1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Image result for google png" id="786" name="Google Shape;786;p130"/>
          <p:cNvPicPr preferRelativeResize="0"/>
          <p:nvPr/>
        </p:nvPicPr>
        <p:blipFill rotWithShape="1">
          <a:blip r:embed="rId4">
            <a:alphaModFix/>
          </a:blip>
          <a:srcRect b="0" l="0" r="0" t="0"/>
          <a:stretch/>
        </p:blipFill>
        <p:spPr>
          <a:xfrm>
            <a:off x="1295400" y="228600"/>
            <a:ext cx="4683919" cy="1714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pic>
        <p:nvPicPr>
          <p:cNvPr descr="Screenshot 2017-11-04 00.52.25.png" id="791" name="Google Shape;791;p131"/>
          <p:cNvPicPr preferRelativeResize="0"/>
          <p:nvPr/>
        </p:nvPicPr>
        <p:blipFill rotWithShape="1">
          <a:blip r:embed="rId3">
            <a:alphaModFix/>
          </a:blip>
          <a:srcRect b="0" l="0" r="0" t="0"/>
          <a:stretch/>
        </p:blipFill>
        <p:spPr>
          <a:xfrm>
            <a:off x="0" y="763669"/>
            <a:ext cx="6858000" cy="349068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32"/>
          <p:cNvSpPr txBox="1"/>
          <p:nvPr>
            <p:ph type="title"/>
          </p:nvPr>
        </p:nvSpPr>
        <p:spPr>
          <a:xfrm>
            <a:off x="457200" y="205970"/>
            <a:ext cx="8229600" cy="21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 sz="3959"/>
              <a:t>Google Assistant coming soon to more speakers, appliances and other devices</a:t>
            </a:r>
            <a:endParaRPr/>
          </a:p>
        </p:txBody>
      </p:sp>
      <p:sp>
        <p:nvSpPr>
          <p:cNvPr id="797" name="Google Shape;797;p132"/>
          <p:cNvSpPr txBox="1"/>
          <p:nvPr>
            <p:ph idx="1" type="body"/>
          </p:nvPr>
        </p:nvSpPr>
        <p:spPr>
          <a:xfrm>
            <a:off x="457200" y="2114550"/>
            <a:ext cx="8229600" cy="33945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
              <a:t>Google is putting its Assistant on a wide range of third-party hardware. Google has announced that it’s going to be putting the Assistant on partner speakers, appliances, connected cameras, and much more.</a:t>
            </a:r>
            <a:endParaRPr/>
          </a:p>
          <a:p>
            <a:pPr indent="-342900" lvl="0" marL="342900" rtl="0" algn="l">
              <a:spcBef>
                <a:spcPts val="640"/>
              </a:spcBef>
              <a:spcAft>
                <a:spcPts val="1600"/>
              </a:spcAft>
              <a:buClr>
                <a:schemeClr val="dk1"/>
              </a:buClr>
              <a:buSzPts val="3200"/>
              <a:buChar char="●"/>
            </a:pPr>
            <a:r>
              <a:rPr lang="en"/>
              <a:t>It is already on the iPhone.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3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 sz="3959"/>
              <a:t>Google wants to ‘see’ as well as ‘hear’ your surroundings</a:t>
            </a:r>
            <a:endParaRPr/>
          </a:p>
        </p:txBody>
      </p:sp>
      <p:pic>
        <p:nvPicPr>
          <p:cNvPr descr="maxresdefault.jpg" id="803" name="Google Shape;803;p133"/>
          <p:cNvPicPr preferRelativeResize="0"/>
          <p:nvPr/>
        </p:nvPicPr>
        <p:blipFill rotWithShape="1">
          <a:blip r:embed="rId3">
            <a:alphaModFix/>
          </a:blip>
          <a:srcRect b="0" l="0" r="0" t="0"/>
          <a:stretch/>
        </p:blipFill>
        <p:spPr>
          <a:xfrm>
            <a:off x="0" y="1248461"/>
            <a:ext cx="6858000" cy="38576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457200" y="1898131"/>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5400"/>
              <a:buFont typeface="Calibri"/>
              <a:buNone/>
            </a:pPr>
            <a:r>
              <a:rPr lang="en" sz="5400"/>
              <a:t>How to develop for the Google Assistant platform</a:t>
            </a:r>
            <a:endParaRPr sz="54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35"/>
          <p:cNvSpPr txBox="1"/>
          <p:nvPr>
            <p:ph type="title"/>
          </p:nvPr>
        </p:nvSpPr>
        <p:spPr>
          <a:xfrm>
            <a:off x="311700" y="445025"/>
            <a:ext cx="8520600" cy="10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 on Google https://developers.google.com/actions/</a:t>
            </a:r>
            <a:endParaRPr/>
          </a:p>
        </p:txBody>
      </p:sp>
      <p:sp>
        <p:nvSpPr>
          <p:cNvPr id="814" name="Google Shape;814;p135"/>
          <p:cNvSpPr txBox="1"/>
          <p:nvPr>
            <p:ph idx="1" type="body"/>
          </p:nvPr>
        </p:nvSpPr>
        <p:spPr>
          <a:xfrm>
            <a:off x="311700" y="1533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 on Google is a developer platform that lets you create software to extend the functionality of the Google Assistant, Google’s virtual personal assistant, across more than 500 million devices, including smart speakers, phones, cars, TVs, headphones, watches, and more.</a:t>
            </a:r>
            <a:endParaRPr/>
          </a:p>
          <a:p>
            <a:pPr indent="0" lvl="0" marL="0" rtl="0" algn="l">
              <a:spcBef>
                <a:spcPts val="1600"/>
              </a:spcBef>
              <a:spcAft>
                <a:spcPts val="1600"/>
              </a:spcAft>
              <a:buNone/>
            </a:pPr>
            <a:r>
              <a:rPr lang="en"/>
              <a:t>You can build smart home Actions that let users control Internet of Things (IoT) devices through the Google Assistant. Building smart home Actions lets you connect, query, and control devices through your existing cloud infrastructure.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pic>
        <p:nvPicPr>
          <p:cNvPr descr="Screenshot 2017-11-04 00.58.56.png" id="819" name="Google Shape;819;p136"/>
          <p:cNvPicPr preferRelativeResize="0"/>
          <p:nvPr/>
        </p:nvPicPr>
        <p:blipFill rotWithShape="1">
          <a:blip r:embed="rId3">
            <a:alphaModFix/>
          </a:blip>
          <a:srcRect b="0" l="0" r="0" t="0"/>
          <a:stretch/>
        </p:blipFill>
        <p:spPr>
          <a:xfrm>
            <a:off x="0" y="643184"/>
            <a:ext cx="6858000" cy="350661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Voice Platform</a:t>
            </a:r>
            <a:endParaRPr/>
          </a:p>
        </p:txBody>
      </p:sp>
      <p:pic>
        <p:nvPicPr>
          <p:cNvPr id="825" name="Google Shape;825;p137"/>
          <p:cNvPicPr preferRelativeResize="0"/>
          <p:nvPr/>
        </p:nvPicPr>
        <p:blipFill>
          <a:blip r:embed="rId3">
            <a:alphaModFix/>
          </a:blip>
          <a:stretch>
            <a:fillRect/>
          </a:stretch>
        </p:blipFill>
        <p:spPr>
          <a:xfrm>
            <a:off x="1066800" y="1170125"/>
            <a:ext cx="7124700" cy="381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PIAIC will Focus on these 4IR Technologies</a:t>
            </a:r>
            <a:endParaRPr/>
          </a:p>
        </p:txBody>
      </p:sp>
      <p:sp>
        <p:nvSpPr>
          <p:cNvPr id="177" name="Google Shape;177;p39"/>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b="1" lang="en" sz="2400"/>
              <a:t>Artificial </a:t>
            </a:r>
            <a:r>
              <a:rPr b="1" lang="en" sz="2400"/>
              <a:t>Intelligence (AI)</a:t>
            </a:r>
            <a:endParaRPr b="1" sz="2400"/>
          </a:p>
          <a:p>
            <a:pPr indent="-381000" lvl="0" marL="457200" rtl="0" algn="l">
              <a:lnSpc>
                <a:spcPct val="200000"/>
              </a:lnSpc>
              <a:spcBef>
                <a:spcPts val="0"/>
              </a:spcBef>
              <a:spcAft>
                <a:spcPts val="0"/>
              </a:spcAft>
              <a:buSzPts val="2400"/>
              <a:buChar char="●"/>
            </a:pPr>
            <a:r>
              <a:rPr b="1" lang="en" sz="2400"/>
              <a:t>Internet of Things (IoT)</a:t>
            </a:r>
            <a:endParaRPr b="1" sz="2400"/>
          </a:p>
          <a:p>
            <a:pPr indent="-381000" lvl="0" marL="457200" rtl="0" algn="l">
              <a:lnSpc>
                <a:spcPct val="200000"/>
              </a:lnSpc>
              <a:spcBef>
                <a:spcPts val="0"/>
              </a:spcBef>
              <a:spcAft>
                <a:spcPts val="0"/>
              </a:spcAft>
              <a:buSzPts val="2400"/>
              <a:buChar char="●"/>
            </a:pPr>
            <a:r>
              <a:rPr b="1" lang="en" sz="2400"/>
              <a:t>Cloud Native Computing</a:t>
            </a:r>
            <a:endParaRPr b="1" sz="2400"/>
          </a:p>
          <a:p>
            <a:pPr indent="-381000" lvl="0" marL="457200" rtl="0" algn="l">
              <a:lnSpc>
                <a:spcPct val="200000"/>
              </a:lnSpc>
              <a:spcBef>
                <a:spcPts val="0"/>
              </a:spcBef>
              <a:spcAft>
                <a:spcPts val="0"/>
              </a:spcAft>
              <a:buSzPts val="2400"/>
              <a:buChar char="●"/>
            </a:pPr>
            <a:r>
              <a:rPr b="1" lang="en" sz="2400"/>
              <a:t>Blockchain</a:t>
            </a:r>
            <a:endParaRPr b="1" sz="2400"/>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Open Source Software which we will use</a:t>
            </a:r>
            <a:endParaRPr/>
          </a:p>
        </p:txBody>
      </p:sp>
      <p:sp>
        <p:nvSpPr>
          <p:cNvPr id="831" name="Google Shape;831;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MCU</a:t>
            </a:r>
            <a:r>
              <a:rPr lang="en" sz="2400"/>
              <a:t>: Bare Metal Programming with </a:t>
            </a:r>
            <a:r>
              <a:rPr lang="en" sz="2400"/>
              <a:t>Embedded</a:t>
            </a:r>
            <a:r>
              <a:rPr lang="en" sz="2400"/>
              <a:t> Rust</a:t>
            </a:r>
            <a:endParaRPr sz="2400"/>
          </a:p>
          <a:p>
            <a:pPr indent="0" lvl="0" marL="0" rtl="0" algn="l">
              <a:spcBef>
                <a:spcPts val="1600"/>
              </a:spcBef>
              <a:spcAft>
                <a:spcPts val="0"/>
              </a:spcAft>
              <a:buNone/>
            </a:pPr>
            <a:r>
              <a:rPr b="1" lang="en" sz="2400"/>
              <a:t>Edge/Gateway</a:t>
            </a:r>
            <a:r>
              <a:rPr lang="en" sz="2400"/>
              <a:t>: Rust, JavaScript (Node.js) and WebAssembly Microservices running on Linux </a:t>
            </a:r>
            <a:r>
              <a:rPr lang="en" sz="2400"/>
              <a:t>Raspbian</a:t>
            </a:r>
            <a:r>
              <a:rPr lang="en" sz="2400"/>
              <a:t>, Docker, Kubernetes, MQTT and KubeEdge</a:t>
            </a:r>
            <a:endParaRPr sz="2400"/>
          </a:p>
          <a:p>
            <a:pPr indent="0" lvl="0" marL="0" rtl="0" algn="l">
              <a:spcBef>
                <a:spcPts val="1600"/>
              </a:spcBef>
              <a:spcAft>
                <a:spcPts val="0"/>
              </a:spcAft>
              <a:buNone/>
            </a:pPr>
            <a:r>
              <a:rPr b="1" lang="en" sz="2400"/>
              <a:t>Cloud</a:t>
            </a:r>
            <a:r>
              <a:rPr lang="en" sz="2400"/>
              <a:t>:  </a:t>
            </a:r>
            <a:r>
              <a:rPr lang="en" sz="2400"/>
              <a:t>Rust, JavaScript (Node.js), and WebAssembly Microservices running on Linux Ubuntu, Docker, Kubernetes, Serverless and Kafka</a:t>
            </a:r>
            <a:endParaRPr sz="2400"/>
          </a:p>
          <a:p>
            <a:pPr indent="0" lvl="0" marL="0" rtl="0" algn="l">
              <a:spcBef>
                <a:spcPts val="1600"/>
              </a:spcBef>
              <a:spcAft>
                <a:spcPts val="160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Rust: Performance with Safety</a:t>
            </a:r>
            <a:endParaRPr/>
          </a:p>
        </p:txBody>
      </p:sp>
      <p:pic>
        <p:nvPicPr>
          <p:cNvPr id="837" name="Google Shape;837;p139"/>
          <p:cNvPicPr preferRelativeResize="0"/>
          <p:nvPr/>
        </p:nvPicPr>
        <p:blipFill>
          <a:blip r:embed="rId3">
            <a:alphaModFix/>
          </a:blip>
          <a:stretch>
            <a:fillRect/>
          </a:stretch>
        </p:blipFill>
        <p:spPr>
          <a:xfrm>
            <a:off x="1359050" y="1097000"/>
            <a:ext cx="5583434" cy="38209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Messaging Protocols: Kafka and MQTT</a:t>
            </a:r>
            <a:endParaRPr/>
          </a:p>
        </p:txBody>
      </p:sp>
      <p:sp>
        <p:nvSpPr>
          <p:cNvPr id="843" name="Google Shape;843;p140"/>
          <p:cNvSpPr txBox="1"/>
          <p:nvPr>
            <p:ph idx="1" type="body"/>
          </p:nvPr>
        </p:nvSpPr>
        <p:spPr>
          <a:xfrm>
            <a:off x="311700" y="1152475"/>
            <a:ext cx="8520600" cy="375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MQTT is a publish/subscribe protocol particularly suited to IoT applications thanks to its small footprint, real-time guarantees, and suitability for use in high-latency, low-throughput, and unreliable networks. It is designed for connections with remote locations where a "small code footprint" is required or the network bandwidth is limited. The publish-subscribe messaging pattern requires a message broker.</a:t>
            </a:r>
            <a:endParaRPr sz="1600"/>
          </a:p>
          <a:p>
            <a:pPr indent="-330200" lvl="0" marL="457200" rtl="0" algn="l">
              <a:spcBef>
                <a:spcPts val="0"/>
              </a:spcBef>
              <a:spcAft>
                <a:spcPts val="0"/>
              </a:spcAft>
              <a:buSzPts val="1600"/>
              <a:buChar char="●"/>
            </a:pPr>
            <a:r>
              <a:rPr lang="en" sz="1600"/>
              <a:t>Based on a publish/subscribe model, Kafka is one of the most widely used platforms to process and distribute real-time data streams. It is used for building real-time data pipelines and streaming apps. It is horizontally scalable, fault-tolerant, wicked fast, and runs in production in thousands of companies.</a:t>
            </a:r>
            <a:endParaRPr sz="1600"/>
          </a:p>
          <a:p>
            <a:pPr indent="-330200" lvl="0" marL="457200" rtl="0" algn="l">
              <a:spcBef>
                <a:spcPts val="0"/>
              </a:spcBef>
              <a:spcAft>
                <a:spcPts val="0"/>
              </a:spcAft>
              <a:buSzPts val="1600"/>
              <a:buChar char="●"/>
            </a:pPr>
            <a:r>
              <a:rPr lang="en" sz="1600"/>
              <a:t>Both, MQTT and Apache Kafka have great benefits for their own use cases. But, none of them are the single allrounder for everything. The combination of both makes them very powerful and a great solution to build IoT end-to-end scenarios from the edge to data center and back.</a:t>
            </a:r>
            <a:endParaRPr sz="1600"/>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56521"/>
              </a:lnSpc>
              <a:spcBef>
                <a:spcPts val="0"/>
              </a:spcBef>
              <a:spcAft>
                <a:spcPts val="0"/>
              </a:spcAft>
              <a:buClr>
                <a:schemeClr val="dk1"/>
              </a:buClr>
              <a:buSzPts val="1100"/>
              <a:buFont typeface="Arial"/>
              <a:buNone/>
            </a:pPr>
            <a:r>
              <a:rPr b="1" lang="en" sz="2400">
                <a:solidFill>
                  <a:srgbClr val="212529"/>
                </a:solidFill>
              </a:rPr>
              <a:t>Our Orchestrator: Why the IoT needs Kubernetes</a:t>
            </a:r>
            <a:endParaRPr b="1" sz="2400">
              <a:solidFill>
                <a:srgbClr val="212529"/>
              </a:solidFill>
            </a:endParaRPr>
          </a:p>
          <a:p>
            <a:pPr indent="0" lvl="0" marL="0" rtl="0" algn="l">
              <a:spcBef>
                <a:spcPts val="0"/>
              </a:spcBef>
              <a:spcAft>
                <a:spcPts val="0"/>
              </a:spcAft>
              <a:buNone/>
            </a:pPr>
            <a:r>
              <a:t/>
            </a:r>
            <a:endParaRPr/>
          </a:p>
        </p:txBody>
      </p:sp>
      <p:sp>
        <p:nvSpPr>
          <p:cNvPr id="849" name="Google Shape;849;p141"/>
          <p:cNvSpPr txBox="1"/>
          <p:nvPr>
            <p:ph idx="1" type="body"/>
          </p:nvPr>
        </p:nvSpPr>
        <p:spPr>
          <a:xfrm>
            <a:off x="311700" y="1000075"/>
            <a:ext cx="8520600" cy="37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has become the de-facto standard container orchestration framework for cloud-native deployments. Kubernetes addresses many of the complexity challenges that development teams see when building and deploying IoT solutions.</a:t>
            </a:r>
            <a:endParaRPr/>
          </a:p>
          <a:p>
            <a:pPr indent="-342900" lvl="0" marL="457200" rtl="0" algn="l">
              <a:spcBef>
                <a:spcPts val="1600"/>
              </a:spcBef>
              <a:spcAft>
                <a:spcPts val="0"/>
              </a:spcAft>
              <a:buSzPts val="1800"/>
              <a:buChar char="●"/>
            </a:pPr>
            <a:r>
              <a:rPr lang="en"/>
              <a:t>Enabling DevOps for IoT</a:t>
            </a:r>
            <a:endParaRPr/>
          </a:p>
          <a:p>
            <a:pPr indent="-342900" lvl="0" marL="457200" rtl="0" algn="l">
              <a:spcBef>
                <a:spcPts val="0"/>
              </a:spcBef>
              <a:spcAft>
                <a:spcPts val="0"/>
              </a:spcAft>
              <a:buSzPts val="1800"/>
              <a:buChar char="●"/>
            </a:pPr>
            <a:r>
              <a:rPr lang="en"/>
              <a:t>Scalability</a:t>
            </a:r>
            <a:endParaRPr/>
          </a:p>
          <a:p>
            <a:pPr indent="-342900" lvl="0" marL="457200" rtl="0" algn="l">
              <a:spcBef>
                <a:spcPts val="0"/>
              </a:spcBef>
              <a:spcAft>
                <a:spcPts val="0"/>
              </a:spcAft>
              <a:buSzPts val="1800"/>
              <a:buChar char="●"/>
            </a:pPr>
            <a:r>
              <a:rPr lang="en"/>
              <a:t>High availability</a:t>
            </a:r>
            <a:endParaRPr/>
          </a:p>
          <a:p>
            <a:pPr indent="-342900" lvl="0" marL="457200" rtl="0" algn="l">
              <a:spcBef>
                <a:spcPts val="0"/>
              </a:spcBef>
              <a:spcAft>
                <a:spcPts val="0"/>
              </a:spcAft>
              <a:buSzPts val="1800"/>
              <a:buChar char="●"/>
            </a:pPr>
            <a:r>
              <a:rPr lang="en"/>
              <a:t>Efficient use of cloud resources</a:t>
            </a:r>
            <a:endParaRPr/>
          </a:p>
          <a:p>
            <a:pPr indent="-342900" lvl="0" marL="457200" rtl="0" algn="l">
              <a:spcBef>
                <a:spcPts val="0"/>
              </a:spcBef>
              <a:spcAft>
                <a:spcPts val="0"/>
              </a:spcAft>
              <a:buSzPts val="1800"/>
              <a:buChar char="●"/>
            </a:pPr>
            <a:r>
              <a:rPr lang="en"/>
              <a:t>Deployment to the IoT edge </a:t>
            </a:r>
            <a:endParaRPr/>
          </a:p>
          <a:p>
            <a:pPr indent="0" lvl="0" marL="0" rtl="0" algn="l">
              <a:spcBef>
                <a:spcPts val="1600"/>
              </a:spcBef>
              <a:spcAft>
                <a:spcPts val="0"/>
              </a:spcAft>
              <a:buNone/>
            </a:pPr>
            <a:r>
              <a:rPr lang="en"/>
              <a:t>Kubernetes IoT Edge Working Group  https://www.youtube.com/watch?v=OeuOzMvGDM0</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which we will use: Microcontroller</a:t>
            </a:r>
            <a:endParaRPr/>
          </a:p>
        </p:txBody>
      </p:sp>
      <p:pic>
        <p:nvPicPr>
          <p:cNvPr id="855" name="Google Shape;855;p142"/>
          <p:cNvPicPr preferRelativeResize="0"/>
          <p:nvPr/>
        </p:nvPicPr>
        <p:blipFill>
          <a:blip r:embed="rId3">
            <a:alphaModFix/>
          </a:blip>
          <a:stretch>
            <a:fillRect/>
          </a:stretch>
        </p:blipFill>
        <p:spPr>
          <a:xfrm>
            <a:off x="152400" y="1170125"/>
            <a:ext cx="4320197" cy="3820975"/>
          </a:xfrm>
          <a:prstGeom prst="rect">
            <a:avLst/>
          </a:prstGeom>
          <a:noFill/>
          <a:ln>
            <a:noFill/>
          </a:ln>
        </p:spPr>
      </p:pic>
      <p:sp>
        <p:nvSpPr>
          <p:cNvPr id="856" name="Google Shape;856;p142"/>
          <p:cNvSpPr txBox="1"/>
          <p:nvPr/>
        </p:nvSpPr>
        <p:spPr>
          <a:xfrm>
            <a:off x="4572000" y="1238075"/>
            <a:ext cx="4374300" cy="36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8585A"/>
                </a:solidFill>
                <a:highlight>
                  <a:srgbClr val="FFFFFF"/>
                </a:highlight>
              </a:rPr>
              <a:t>The STM32F3DISCOVERY allows users to easily develop applications with the STM32F3 Series based on ARM® Cortex®-M4 mixed-signal MCU. It includes everything required for beginners and experienced users to get started quickly.</a:t>
            </a:r>
            <a:endParaRPr sz="1800">
              <a:solidFill>
                <a:srgbClr val="58585A"/>
              </a:solidFill>
              <a:highlight>
                <a:srgbClr val="FFFFFF"/>
              </a:highlight>
            </a:endParaRPr>
          </a:p>
          <a:p>
            <a:pPr indent="0" lvl="0" marL="0" rtl="0" algn="l">
              <a:spcBef>
                <a:spcPts val="0"/>
              </a:spcBef>
              <a:spcAft>
                <a:spcPts val="0"/>
              </a:spcAft>
              <a:buNone/>
            </a:pPr>
            <a:r>
              <a:rPr lang="en" sz="1800">
                <a:solidFill>
                  <a:srgbClr val="58585A"/>
                </a:solidFill>
                <a:highlight>
                  <a:srgbClr val="FFFFFF"/>
                </a:highlight>
              </a:rPr>
              <a:t>It includes an ST-LINK/V2 or ST-LINK/V2-B embedded debug tool, accelerometer, gyroscope and e-compass ST MEMS, USB connection, LEDs and push-buttons. Price $16 in USA, and $24 on Ali Express.</a:t>
            </a:r>
            <a:endParaRPr sz="1800">
              <a:solidFill>
                <a:srgbClr val="58585A"/>
              </a:solidFill>
              <a:highlight>
                <a:srgbClr val="FFFFFF"/>
              </a:high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Hardware which we will use: Field Gateway/Edge</a:t>
            </a:r>
            <a:endParaRPr/>
          </a:p>
        </p:txBody>
      </p:sp>
      <p:sp>
        <p:nvSpPr>
          <p:cNvPr id="862" name="Google Shape;862;p143"/>
          <p:cNvSpPr txBox="1"/>
          <p:nvPr>
            <p:ph idx="1" type="body"/>
          </p:nvPr>
        </p:nvSpPr>
        <p:spPr>
          <a:xfrm>
            <a:off x="5594475" y="1152475"/>
            <a:ext cx="323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Raspberry Pi 3 Model B+</a:t>
            </a:r>
            <a:endParaRPr b="1"/>
          </a:p>
          <a:p>
            <a:pPr indent="0" lvl="0" marL="0" rtl="0" algn="l">
              <a:spcBef>
                <a:spcPts val="1600"/>
              </a:spcBef>
              <a:spcAft>
                <a:spcPts val="0"/>
              </a:spcAft>
              <a:buNone/>
            </a:pPr>
            <a:r>
              <a:rPr lang="en"/>
              <a:t>1.4GHz 64-bit quad-core processor, dual-band wireless LAN, Bluetooth 4.2/BLE, faster Ethernet, and Power-over-Ethernet support (with separate PoE HAT)</a:t>
            </a:r>
            <a:endParaRPr/>
          </a:p>
          <a:p>
            <a:pPr indent="0" lvl="0" marL="0" rtl="0" algn="l">
              <a:spcBef>
                <a:spcPts val="1600"/>
              </a:spcBef>
              <a:spcAft>
                <a:spcPts val="1600"/>
              </a:spcAft>
              <a:buNone/>
            </a:pPr>
            <a:r>
              <a:rPr lang="en"/>
              <a:t>Price in USA $35</a:t>
            </a:r>
            <a:endParaRPr/>
          </a:p>
        </p:txBody>
      </p:sp>
      <p:pic>
        <p:nvPicPr>
          <p:cNvPr id="863" name="Google Shape;863;p143"/>
          <p:cNvPicPr preferRelativeResize="0"/>
          <p:nvPr/>
        </p:nvPicPr>
        <p:blipFill>
          <a:blip r:embed="rId3">
            <a:alphaModFix/>
          </a:blip>
          <a:stretch>
            <a:fillRect/>
          </a:stretch>
        </p:blipFill>
        <p:spPr>
          <a:xfrm>
            <a:off x="685800" y="1246325"/>
            <a:ext cx="4400550" cy="30670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Programming Languages</a:t>
            </a:r>
            <a:endParaRPr/>
          </a:p>
        </p:txBody>
      </p:sp>
      <p:pic>
        <p:nvPicPr>
          <p:cNvPr id="869" name="Google Shape;869;p144"/>
          <p:cNvPicPr preferRelativeResize="0"/>
          <p:nvPr/>
        </p:nvPicPr>
        <p:blipFill>
          <a:blip r:embed="rId3">
            <a:alphaModFix/>
          </a:blip>
          <a:stretch>
            <a:fillRect/>
          </a:stretch>
        </p:blipFill>
        <p:spPr>
          <a:xfrm>
            <a:off x="1120350" y="1093925"/>
            <a:ext cx="6792845" cy="3820975"/>
          </a:xfrm>
          <a:prstGeom prst="rect">
            <a:avLst/>
          </a:prstGeom>
          <a:noFill/>
          <a:ln>
            <a:noFill/>
          </a:ln>
        </p:spPr>
      </p:pic>
      <p:pic>
        <p:nvPicPr>
          <p:cNvPr id="870" name="Google Shape;870;p144"/>
          <p:cNvPicPr preferRelativeResize="0"/>
          <p:nvPr/>
        </p:nvPicPr>
        <p:blipFill>
          <a:blip r:embed="rId4">
            <a:alphaModFix/>
          </a:blip>
          <a:stretch>
            <a:fillRect/>
          </a:stretch>
        </p:blipFill>
        <p:spPr>
          <a:xfrm>
            <a:off x="1429875" y="1084900"/>
            <a:ext cx="1517199" cy="15171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future of IoT is AI</a:t>
            </a:r>
            <a:endParaRPr/>
          </a:p>
        </p:txBody>
      </p:sp>
      <p:sp>
        <p:nvSpPr>
          <p:cNvPr id="876" name="Google Shape;876;p145"/>
          <p:cNvSpPr txBox="1"/>
          <p:nvPr>
            <p:ph idx="1" type="body"/>
          </p:nvPr>
        </p:nvSpPr>
        <p:spPr>
          <a:xfrm>
            <a:off x="311700" y="1152475"/>
            <a:ext cx="8520600" cy="3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IoT devices will generate vast amounts of data, then AI will be functionally necessary to deal with these huge volumes if we’re to have any chance of making sense of the data.</a:t>
            </a:r>
            <a:endParaRPr/>
          </a:p>
          <a:p>
            <a:pPr indent="0" lvl="0" marL="0" rtl="0" algn="l">
              <a:spcBef>
                <a:spcPts val="1600"/>
              </a:spcBef>
              <a:spcAft>
                <a:spcPts val="0"/>
              </a:spcAft>
              <a:buNone/>
            </a:pPr>
            <a:r>
              <a:rPr lang="en"/>
              <a:t>Data is only useful if it creates an action. To make data actionable, it needs to be supplemented with context and creativity. IoT and AI together is this context, i.e. ‘connected intelligence’ and not just connected devices.</a:t>
            </a:r>
            <a:endParaRPr/>
          </a:p>
          <a:p>
            <a:pPr indent="0" lvl="0" marL="0" rtl="0" algn="l">
              <a:spcBef>
                <a:spcPts val="1600"/>
              </a:spcBef>
              <a:spcAft>
                <a:spcPts val="1600"/>
              </a:spcAft>
              <a:buNone/>
            </a:pPr>
            <a:r>
              <a:rPr lang="en"/>
              <a:t>Traditional methods of analysing structured data and creating action are not designed to efficiently process the vast amounts of real-time data that stream from IoT devices. This is where AI-based analysis and response becomes critical for extracting optimal value from that data.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in the Internet of Things?</a:t>
            </a:r>
            <a:endParaRPr/>
          </a:p>
        </p:txBody>
      </p:sp>
      <p:sp>
        <p:nvSpPr>
          <p:cNvPr id="882" name="Google Shape;882;p146"/>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Traditional IoT systems are dependent on a centralized architecture. Information is sent from the device to the cloud where the data is processed using analytics and then sent back to the IoT devices. </a:t>
            </a:r>
            <a:endParaRPr sz="1400"/>
          </a:p>
          <a:p>
            <a:pPr indent="-317500" lvl="0" marL="457200" rtl="0" algn="l">
              <a:spcBef>
                <a:spcPts val="0"/>
              </a:spcBef>
              <a:spcAft>
                <a:spcPts val="0"/>
              </a:spcAft>
              <a:buSzPts val="1400"/>
              <a:buChar char="●"/>
            </a:pPr>
            <a:r>
              <a:rPr lang="en" sz="1400"/>
              <a:t>With billions of devices set to join IoT networks in the coming years, this type of centralized system has very limited scalability, exposes billions of weak points that compromise network security and will become incredibly expensive and slow if third-parties have to constantly check and authenticate each and every micro-transaction between devices.</a:t>
            </a:r>
            <a:endParaRPr sz="1400"/>
          </a:p>
          <a:p>
            <a:pPr indent="-317500" lvl="0" marL="457200" rtl="0" algn="l">
              <a:spcBef>
                <a:spcPts val="0"/>
              </a:spcBef>
              <a:spcAft>
                <a:spcPts val="0"/>
              </a:spcAft>
              <a:buSzPts val="1400"/>
              <a:buChar char="●"/>
            </a:pPr>
            <a:r>
              <a:rPr b="1" lang="en" sz="1400"/>
              <a:t>Smart contracts</a:t>
            </a:r>
            <a:r>
              <a:rPr lang="en" sz="1400"/>
              <a:t> in blockchain networks will allow devices to function securely and autonomously by creating agreements that are only executed upon completion of specific requirements. It not only allows for greater automation, scalability and cheaper transfers (no third-party needed to oversee transactions).</a:t>
            </a:r>
            <a:endParaRPr sz="1400"/>
          </a:p>
          <a:p>
            <a:pPr indent="-317500" lvl="0" marL="457200" rtl="0" algn="l">
              <a:spcBef>
                <a:spcPts val="0"/>
              </a:spcBef>
              <a:spcAft>
                <a:spcPts val="0"/>
              </a:spcAft>
              <a:buSzPts val="1400"/>
              <a:buChar char="●"/>
            </a:pPr>
            <a:r>
              <a:rPr lang="en" sz="1400"/>
              <a:t>W</a:t>
            </a:r>
            <a:r>
              <a:rPr lang="en" sz="1400"/>
              <a:t>ith traditional centralized networks, the risk of a single point of failure disabling an entire network is a very real possibility. A </a:t>
            </a:r>
            <a:r>
              <a:rPr b="1" lang="en" sz="1400"/>
              <a:t>decentralized blockchain</a:t>
            </a:r>
            <a:r>
              <a:rPr lang="en" sz="1400"/>
              <a:t> network mitigates this risk with millions of individual nodes that transfer data on a peer-to-peer (p2p) basis to keep the rest of the IoT network running smoothly.</a:t>
            </a:r>
            <a:endParaRPr sz="14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and Blockchain Complement Each Other</a:t>
            </a:r>
            <a:endParaRPr/>
          </a:p>
        </p:txBody>
      </p:sp>
      <p:sp>
        <p:nvSpPr>
          <p:cNvPr id="888" name="Google Shape;888;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Blockchain technology can be used in tracking billions of connected devices, enable the processing of transactions and coordination between devices; allow for significant savings to IoT industry manufacturers. ... In an IoT network, the blockchain can keep an immutable record of the history of smart devices.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40"/>
          <p:cNvSpPr txBox="1"/>
          <p:nvPr>
            <p:ph type="title"/>
          </p:nvPr>
        </p:nvSpPr>
        <p:spPr>
          <a:xfrm>
            <a:off x="311700" y="445025"/>
            <a:ext cx="8520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PIAIC will Apply 4IR Technologies on </a:t>
            </a:r>
            <a:r>
              <a:rPr lang="en"/>
              <a:t>Pakistani</a:t>
            </a:r>
            <a:r>
              <a:rPr lang="en"/>
              <a:t> Industry Verticals</a:t>
            </a:r>
            <a:endParaRPr/>
          </a:p>
        </p:txBody>
      </p:sp>
      <p:sp>
        <p:nvSpPr>
          <p:cNvPr id="183" name="Google Shape;183;p40"/>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further transform its economy, PIAIC will also adopt Andrew Ng’s second strategy which is to develop it’s industries by </a:t>
            </a:r>
            <a:r>
              <a:rPr b="1" lang="en"/>
              <a:t>applying 4IR technologies on industry verticals in they already have a competitive advantage.</a:t>
            </a:r>
            <a:endParaRPr b="1"/>
          </a:p>
          <a:p>
            <a:pPr indent="0" lvl="0" marL="0" rtl="0" algn="l">
              <a:spcBef>
                <a:spcPts val="1600"/>
              </a:spcBef>
              <a:spcAft>
                <a:spcPts val="0"/>
              </a:spcAft>
              <a:buNone/>
            </a:pPr>
            <a:r>
              <a:rPr lang="en"/>
              <a:t>For example, if a developing economy like Pakistan has a strong and thriving cotton spinning industry, then it has an advantage in </a:t>
            </a:r>
            <a:r>
              <a:rPr b="1" lang="en"/>
              <a:t>applying AI, IoT, Blockchain and Cloud Technologies to cotton spinning industry</a:t>
            </a:r>
            <a:r>
              <a:rPr lang="en"/>
              <a:t>. </a:t>
            </a:r>
            <a:endParaRPr/>
          </a:p>
          <a:p>
            <a:pPr indent="0" lvl="0" marL="0" rtl="0" algn="l">
              <a:spcBef>
                <a:spcPts val="1600"/>
              </a:spcBef>
              <a:spcAft>
                <a:spcPts val="0"/>
              </a:spcAft>
              <a:buNone/>
            </a:pPr>
            <a:r>
              <a:rPr lang="en"/>
              <a:t>PIAIC will target </a:t>
            </a:r>
            <a:r>
              <a:rPr b="1" lang="en"/>
              <a:t>the top industries of Pakistan for adoption and implementation of 4IR technologies</a:t>
            </a:r>
            <a:r>
              <a:rPr lang="en"/>
              <a:t>.</a:t>
            </a:r>
            <a:endParaRPr/>
          </a:p>
          <a:p>
            <a:pPr indent="0" lvl="0" marL="0" rtl="0" algn="l">
              <a:spcBef>
                <a:spcPts val="1600"/>
              </a:spcBef>
              <a:spcAft>
                <a:spcPts val="160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48"/>
          <p:cNvSpPr txBox="1"/>
          <p:nvPr>
            <p:ph type="title"/>
          </p:nvPr>
        </p:nvSpPr>
        <p:spPr>
          <a:xfrm>
            <a:off x="311700" y="445025"/>
            <a:ext cx="8520600" cy="10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 Cloud and Edge Computing + AI + Blockchain: </a:t>
            </a:r>
            <a:endParaRPr/>
          </a:p>
          <a:p>
            <a:pPr indent="0" lvl="0" marL="0" rtl="0" algn="l">
              <a:spcBef>
                <a:spcPts val="0"/>
              </a:spcBef>
              <a:spcAft>
                <a:spcPts val="0"/>
              </a:spcAft>
              <a:buNone/>
            </a:pPr>
            <a:r>
              <a:rPr lang="en"/>
              <a:t>The Fourth Industrial Revolution has </a:t>
            </a:r>
            <a:r>
              <a:rPr lang="en"/>
              <a:t>Begun</a:t>
            </a:r>
            <a:endParaRPr/>
          </a:p>
        </p:txBody>
      </p:sp>
      <p:sp>
        <p:nvSpPr>
          <p:cNvPr id="894" name="Google Shape;894;p148"/>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The combination of IoT, Cloud and Edge Computing, AI and Blockchain technologies allow machines in the Internet of Things to be able to lease themselves out, schedule and pay for their own maintenance, purchase their own replacement parts and keep their own transactional records, using blockchain.</a:t>
            </a:r>
            <a:endParaRPr sz="3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49"/>
          <p:cNvSpPr txBox="1"/>
          <p:nvPr>
            <p:ph type="title"/>
          </p:nvPr>
        </p:nvSpPr>
        <p:spPr>
          <a:xfrm>
            <a:off x="311700" y="1881125"/>
            <a:ext cx="8520600" cy="128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a:t>
            </a:r>
            <a:r>
              <a:rPr lang="en"/>
              <a:t> take a MCQ covering this Presentation:</a:t>
            </a:r>
            <a:endParaRPr/>
          </a:p>
          <a:p>
            <a:pPr indent="0" lvl="0" marL="0" rtl="0" algn="ctr">
              <a:spcBef>
                <a:spcPts val="0"/>
              </a:spcBef>
              <a:spcAft>
                <a:spcPts val="0"/>
              </a:spcAft>
              <a:buNone/>
            </a:pPr>
            <a:r>
              <a:rPr lang="en"/>
              <a:t>Total Questions: 46, Total Time: 60 minutes</a:t>
            </a:r>
            <a:endParaRPr/>
          </a:p>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50"/>
          <p:cNvSpPr txBox="1"/>
          <p:nvPr>
            <p:ph type="title"/>
          </p:nvPr>
        </p:nvSpPr>
        <p:spPr>
          <a:xfrm>
            <a:off x="213900" y="2020575"/>
            <a:ext cx="87591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Let Us Do Some Rust and IoT Coding</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908" name="Shape 908"/>
        <p:cNvGrpSpPr/>
        <p:nvPr/>
      </p:nvGrpSpPr>
      <p:grpSpPr>
        <a:xfrm>
          <a:off x="0" y="0"/>
          <a:ext cx="0" cy="0"/>
          <a:chOff x="0" y="0"/>
          <a:chExt cx="0" cy="0"/>
        </a:xfrm>
      </p:grpSpPr>
      <p:pic>
        <p:nvPicPr>
          <p:cNvPr descr="Image result for thank you digital png" id="909" name="Google Shape;909;p151"/>
          <p:cNvPicPr preferRelativeResize="0"/>
          <p:nvPr/>
        </p:nvPicPr>
        <p:blipFill rotWithShape="1">
          <a:blip r:embed="rId3">
            <a:alphaModFix/>
          </a:blip>
          <a:srcRect b="0" l="0" r="0" t="0"/>
          <a:stretch/>
        </p:blipFill>
        <p:spPr>
          <a:xfrm>
            <a:off x="304801" y="571500"/>
            <a:ext cx="5029200" cy="3964781"/>
          </a:xfrm>
          <a:prstGeom prst="rect">
            <a:avLst/>
          </a:prstGeom>
          <a:noFill/>
          <a:ln>
            <a:noFill/>
          </a:ln>
        </p:spPr>
      </p:pic>
      <p:sp>
        <p:nvSpPr>
          <p:cNvPr id="910" name="Google Shape;910;p151"/>
          <p:cNvSpPr/>
          <p:nvPr/>
        </p:nvSpPr>
        <p:spPr>
          <a:xfrm>
            <a:off x="5715000" y="457200"/>
            <a:ext cx="3275961" cy="5309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4000">
                <a:solidFill>
                  <a:schemeClr val="lt1"/>
                </a:solidFill>
                <a:latin typeface="Calibri"/>
                <a:ea typeface="Calibri"/>
                <a:cs typeface="Calibri"/>
                <a:sym typeface="Calibri"/>
              </a:rPr>
              <a:t>Follow IoT on :-</a:t>
            </a:r>
            <a:endParaRPr b="1" sz="4000">
              <a:solidFill>
                <a:schemeClr val="lt1"/>
              </a:solidFill>
              <a:latin typeface="Calibri"/>
              <a:ea typeface="Calibri"/>
              <a:cs typeface="Calibri"/>
              <a:sym typeface="Calibri"/>
            </a:endParaRPr>
          </a:p>
        </p:txBody>
      </p:sp>
      <p:pic>
        <p:nvPicPr>
          <p:cNvPr descr="Image result for facebook png" id="911" name="Google Shape;911;p151"/>
          <p:cNvPicPr preferRelativeResize="0"/>
          <p:nvPr/>
        </p:nvPicPr>
        <p:blipFill rotWithShape="1">
          <a:blip r:embed="rId4">
            <a:alphaModFix/>
          </a:blip>
          <a:srcRect b="0" l="0" r="0" t="0"/>
          <a:stretch/>
        </p:blipFill>
        <p:spPr>
          <a:xfrm>
            <a:off x="6629400" y="1200150"/>
            <a:ext cx="740569" cy="742421"/>
          </a:xfrm>
          <a:prstGeom prst="rect">
            <a:avLst/>
          </a:prstGeom>
          <a:noFill/>
          <a:ln>
            <a:noFill/>
          </a:ln>
        </p:spPr>
      </p:pic>
      <p:sp>
        <p:nvSpPr>
          <p:cNvPr id="912" name="Google Shape;912;p151"/>
          <p:cNvSpPr txBox="1"/>
          <p:nvPr/>
        </p:nvSpPr>
        <p:spPr>
          <a:xfrm>
            <a:off x="452021" y="4660358"/>
            <a:ext cx="8538940" cy="3924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chemeClr val="lt1"/>
                </a:solidFill>
                <a:latin typeface="Calibri"/>
                <a:ea typeface="Calibri"/>
                <a:cs typeface="Calibri"/>
                <a:sym typeface="Calibri"/>
              </a:rPr>
              <a:t>https://www.facebook.com/groups/iot.dev.pk/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4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ifteen Guiding Principles of PIAIC</a:t>
            </a:r>
            <a:endParaRPr/>
          </a:p>
        </p:txBody>
      </p:sp>
      <p:sp>
        <p:nvSpPr>
          <p:cNvPr id="189" name="Google Shape;189;p41"/>
          <p:cNvSpPr txBox="1"/>
          <p:nvPr>
            <p:ph idx="1" type="body"/>
          </p:nvPr>
        </p:nvSpPr>
        <p:spPr>
          <a:xfrm>
            <a:off x="311700" y="771475"/>
            <a:ext cx="8520600" cy="42501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Identify.</a:t>
            </a:r>
            <a:r>
              <a:rPr lang="en">
                <a:solidFill>
                  <a:srgbClr val="353744"/>
                </a:solidFill>
                <a:latin typeface="Proxima Nova"/>
                <a:ea typeface="Proxima Nova"/>
                <a:cs typeface="Proxima Nova"/>
                <a:sym typeface="Proxima Nova"/>
              </a:rPr>
              <a:t> Identify key areas where Pakistan can focus</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342900" lvl="1" marL="914400" rtl="0" algn="just">
              <a:lnSpc>
                <a:spcPct val="120000"/>
              </a:lnSpc>
              <a:spcBef>
                <a:spcPts val="100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Cloud Native and Mobile Computing</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Data Science and Artificial Intelligence</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Blockchain and Decentralized Applications</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Internet of Things</a:t>
            </a:r>
            <a:endParaRPr sz="1800">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Target Student Body.</a:t>
            </a:r>
            <a:r>
              <a:rPr lang="en">
                <a:solidFill>
                  <a:srgbClr val="353744"/>
                </a:solidFill>
                <a:latin typeface="Proxima Nova"/>
                <a:ea typeface="Proxima Nova"/>
                <a:cs typeface="Proxima Nova"/>
                <a:sym typeface="Proxima Nova"/>
              </a:rPr>
              <a:t> The target student body of the PIAIC program includes students, professionals, and under-employed/unemployed individuals with any </a:t>
            </a:r>
            <a:r>
              <a:rPr lang="en">
                <a:solidFill>
                  <a:srgbClr val="353744"/>
                </a:solidFill>
                <a:latin typeface="Proxima Nova"/>
                <a:ea typeface="Proxima Nova"/>
                <a:cs typeface="Proxima Nova"/>
                <a:sym typeface="Proxima Nova"/>
              </a:rPr>
              <a:t>background</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Selectivity. </a:t>
            </a:r>
            <a:r>
              <a:rPr lang="en">
                <a:solidFill>
                  <a:srgbClr val="353744"/>
                </a:solidFill>
                <a:latin typeface="Proxima Nova"/>
                <a:ea typeface="Proxima Nova"/>
                <a:cs typeface="Proxima Nova"/>
                <a:sym typeface="Proxima Nova"/>
              </a:rPr>
              <a:t>Students are selected into the program after passing an English and Math based aptitude test where they compete with thousands of applicants for a limited number of seats.</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4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- 2</a:t>
            </a:r>
            <a:endParaRPr/>
          </a:p>
        </p:txBody>
      </p:sp>
      <p:sp>
        <p:nvSpPr>
          <p:cNvPr id="195" name="Google Shape;195;p42"/>
          <p:cNvSpPr txBox="1"/>
          <p:nvPr>
            <p:ph idx="1" type="body"/>
          </p:nvPr>
        </p:nvSpPr>
        <p:spPr>
          <a:xfrm>
            <a:off x="311700" y="771475"/>
            <a:ext cx="8520600" cy="41433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Meritocracy. </a:t>
            </a:r>
            <a:r>
              <a:rPr lang="en">
                <a:solidFill>
                  <a:srgbClr val="353744"/>
                </a:solidFill>
                <a:latin typeface="Proxima Nova"/>
                <a:ea typeface="Proxima Nova"/>
                <a:cs typeface="Proxima Nova"/>
                <a:sym typeface="Proxima Nova"/>
              </a:rPr>
              <a:t>After selection, students are introduced to a completely merit based system in which any student that does not perform up to the mark is immediately removed from the system.</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Continuous Quality Monitoring.</a:t>
            </a:r>
            <a:r>
              <a:rPr lang="en">
                <a:solidFill>
                  <a:srgbClr val="353744"/>
                </a:solidFill>
                <a:latin typeface="Proxima Nova"/>
                <a:ea typeface="Proxima Nova"/>
                <a:cs typeface="Proxima Nova"/>
                <a:sym typeface="Proxima Nova"/>
              </a:rPr>
              <a:t> We have prepared a series of internal exams, which students must attempt every 30-45 days, over the course of the program, that measure the students performance while also simultaneously </a:t>
            </a:r>
            <a:r>
              <a:rPr lang="en" u="sng">
                <a:solidFill>
                  <a:srgbClr val="353744"/>
                </a:solidFill>
                <a:latin typeface="Proxima Nova"/>
                <a:ea typeface="Proxima Nova"/>
                <a:cs typeface="Proxima Nova"/>
                <a:sym typeface="Proxima Nova"/>
              </a:rPr>
              <a:t>preparing students for internationally recognized skill based certifications</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Funnel Management. </a:t>
            </a:r>
            <a:r>
              <a:rPr lang="en">
                <a:solidFill>
                  <a:srgbClr val="353744"/>
                </a:solidFill>
                <a:latin typeface="Proxima Nova"/>
                <a:ea typeface="Proxima Nova"/>
                <a:cs typeface="Proxima Nova"/>
                <a:sym typeface="Proxima Nova"/>
              </a:rPr>
              <a:t>Due to a lower quality of early childhood and general education, a wide array of socio-economic issues, and the difficulty of the PIAIC curriculum, it is estimated that about 10% of the students will complete the program successfully.</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- 3</a:t>
            </a:r>
            <a:endParaRPr/>
          </a:p>
        </p:txBody>
      </p:sp>
      <p:sp>
        <p:nvSpPr>
          <p:cNvPr id="201" name="Google Shape;201;p43"/>
          <p:cNvSpPr txBox="1"/>
          <p:nvPr>
            <p:ph idx="1" type="body"/>
          </p:nvPr>
        </p:nvSpPr>
        <p:spPr>
          <a:xfrm>
            <a:off x="311700" y="619075"/>
            <a:ext cx="8520600" cy="44478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External Validation.</a:t>
            </a:r>
            <a:r>
              <a:rPr lang="en">
                <a:solidFill>
                  <a:srgbClr val="353744"/>
                </a:solidFill>
                <a:latin typeface="Proxima Nova"/>
                <a:ea typeface="Proxima Nova"/>
                <a:cs typeface="Proxima Nova"/>
                <a:sym typeface="Proxima Nova"/>
              </a:rPr>
              <a:t> After successfully completing the PIAIC program and earning the PIAIC certification, each graduating student will also be capable of passing the international certification exams that are required qualifications for PIAIC faculty.</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Homegrown Faculty. </a:t>
            </a:r>
            <a:r>
              <a:rPr lang="en">
                <a:solidFill>
                  <a:srgbClr val="353744"/>
                </a:solidFill>
                <a:latin typeface="Proxima Nova"/>
                <a:ea typeface="Proxima Nova"/>
                <a:cs typeface="Proxima Nova"/>
                <a:sym typeface="Proxima Nova"/>
              </a:rPr>
              <a:t>The biggest challenge is in recruiting faculty for these latest state-of-the-art technology programs. There is already an extreme shortage of even the most basic CS subject matter experts. Recruiting international trainers is not feasible because of the difficulty of foreign faculty in communicating with the local students. After earning the international certifications required to become PIAIC Faculty and also familiarity with the PIAIC curriculum, having gone thru it themselves, the best PIAIC graduates who possess both the technical and communication skills required to become instructors are then be offered teaching positions at PIAIC. </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- 4</a:t>
            </a:r>
            <a:endParaRPr/>
          </a:p>
        </p:txBody>
      </p:sp>
      <p:sp>
        <p:nvSpPr>
          <p:cNvPr id="207" name="Google Shape;207;p44"/>
          <p:cNvSpPr txBox="1"/>
          <p:nvPr>
            <p:ph idx="1" type="body"/>
          </p:nvPr>
        </p:nvSpPr>
        <p:spPr>
          <a:xfrm>
            <a:off x="311700" y="390475"/>
            <a:ext cx="8520600" cy="46002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Hybrid Delivery. </a:t>
            </a:r>
            <a:r>
              <a:rPr lang="en">
                <a:solidFill>
                  <a:srgbClr val="353744"/>
                </a:solidFill>
                <a:latin typeface="Proxima Nova"/>
                <a:ea typeface="Proxima Nova"/>
                <a:cs typeface="Proxima Nova"/>
                <a:sym typeface="Proxima Nova"/>
              </a:rPr>
              <a:t>PIAIC classes are offered as a hybrid of both online and onsite programs. Though online delivery of education may deliver significant outcomes in some parts of the world, online education systems have always resulted in failure in Pakistan. Because of low energy and a lack of drive, the majority of students require continuous motivation from faculty and peers to complete the trainings. All students are required to take the proctored exams onsite.</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Large Class Size.</a:t>
            </a:r>
            <a:r>
              <a:rPr lang="en">
                <a:solidFill>
                  <a:srgbClr val="353744"/>
                </a:solidFill>
                <a:latin typeface="Proxima Nova"/>
                <a:ea typeface="Proxima Nova"/>
                <a:cs typeface="Proxima Nova"/>
                <a:sym typeface="Proxima Nova"/>
              </a:rPr>
              <a:t> PIAIC classes, like most state run universities in the United States, will have a large number of students. Because of the shortage of quality faculty, large class sizes means the possibility for a maximum number of students to participate in the programs. This also reduces the cost of the program because the cost of teaching is divided among the larger class. To facilitate students, teacher assistants (TA) are assigned to each class and are also available to students during clearly defined office hours.</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4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- 5</a:t>
            </a:r>
            <a:endParaRPr/>
          </a:p>
        </p:txBody>
      </p:sp>
      <p:sp>
        <p:nvSpPr>
          <p:cNvPr id="213" name="Google Shape;213;p45"/>
          <p:cNvSpPr txBox="1"/>
          <p:nvPr>
            <p:ph idx="1" type="body"/>
          </p:nvPr>
        </p:nvSpPr>
        <p:spPr>
          <a:xfrm>
            <a:off x="311700" y="619075"/>
            <a:ext cx="8520600" cy="43212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Affordability &amp; Flexibility.</a:t>
            </a:r>
            <a:r>
              <a:rPr lang="en">
                <a:solidFill>
                  <a:srgbClr val="353744"/>
                </a:solidFill>
                <a:latin typeface="Proxima Nova"/>
                <a:ea typeface="Proxima Nova"/>
                <a:cs typeface="Proxima Nova"/>
                <a:sym typeface="Proxima Nova"/>
              </a:rPr>
              <a:t> PIAIC course fees are extremely low. In just 1,000 per month, a student can participate in training programs that cost thousands of dollars in the global market. The fee for online students is Rs 500 per month. Most PIAIC classes are held either on the weekends or in the evenings, allowing almost anyone to participate. </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Lean Startup.</a:t>
            </a:r>
            <a:r>
              <a:rPr lang="en">
                <a:solidFill>
                  <a:srgbClr val="353744"/>
                </a:solidFill>
                <a:latin typeface="Proxima Nova"/>
                <a:ea typeface="Proxima Nova"/>
                <a:cs typeface="Proxima Nova"/>
                <a:sym typeface="Proxima Nova"/>
              </a:rPr>
              <a:t> The PIAIC is a lean startup in every essence of the term. Our management follows the principles of the lean startup methodology to its core. Thru a validated learning and a continuous improvement iteration cycle, the PIAIC process delivers results quickly and is also quick to adapt &amp; improve. PIAIC is operating as startups operate in Silicon Valley, USA. The program is totally privately financed.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4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- 6</a:t>
            </a:r>
            <a:endParaRPr/>
          </a:p>
          <a:p>
            <a:pPr indent="0" lvl="0" marL="0" rtl="0" algn="l">
              <a:spcBef>
                <a:spcPts val="0"/>
              </a:spcBef>
              <a:spcAft>
                <a:spcPts val="0"/>
              </a:spcAft>
              <a:buNone/>
            </a:pPr>
            <a:r>
              <a:t/>
            </a:r>
            <a:endParaRPr/>
          </a:p>
        </p:txBody>
      </p:sp>
      <p:sp>
        <p:nvSpPr>
          <p:cNvPr id="219" name="Google Shape;219;p46"/>
          <p:cNvSpPr txBox="1"/>
          <p:nvPr>
            <p:ph idx="1" type="body"/>
          </p:nvPr>
        </p:nvSpPr>
        <p:spPr>
          <a:xfrm>
            <a:off x="311700" y="542875"/>
            <a:ext cx="8520600" cy="42450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Freelancing &amp; Services will boast Software Exports.</a:t>
            </a:r>
            <a:r>
              <a:rPr lang="en">
                <a:solidFill>
                  <a:srgbClr val="353744"/>
                </a:solidFill>
                <a:latin typeface="Proxima Nova"/>
                <a:ea typeface="Proxima Nova"/>
                <a:cs typeface="Proxima Nova"/>
                <a:sym typeface="Proxima Nova"/>
              </a:rPr>
              <a:t> PIAIC graduates will have the option to join the technology industry as international freelancers or employees in technology services companies. They may also create new startups. This will boost the Pakistan software exports because these developers will be skilled in the latest, most in-demand technologies, earning a hourly rate above $30 USD.</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Boost Domestic Industry Verticals.</a:t>
            </a:r>
            <a:r>
              <a:rPr lang="en">
                <a:solidFill>
                  <a:srgbClr val="353744"/>
                </a:solidFill>
                <a:latin typeface="Proxima Nova"/>
                <a:ea typeface="Proxima Nova"/>
                <a:cs typeface="Proxima Nova"/>
                <a:sym typeface="Proxima Nova"/>
              </a:rPr>
              <a:t> PIAIC will conduct research to determine how to implement 4IR technologies in domestic industry verticals to boost productivity and GDP.</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Entrepreneurship. </a:t>
            </a:r>
            <a:r>
              <a:rPr lang="en">
                <a:solidFill>
                  <a:srgbClr val="353744"/>
                </a:solidFill>
                <a:latin typeface="Proxima Nova"/>
                <a:ea typeface="Proxima Nova"/>
                <a:cs typeface="Proxima Nova"/>
                <a:sym typeface="Proxima Nova"/>
              </a:rPr>
              <a:t>The PIAIC programs are geared towards producing graduates that can work in the global markets. Instead of waiting for job offers, students will be trained to create startups and generate revenue in freelancing.</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7"/>
          <p:cNvSpPr txBox="1"/>
          <p:nvPr>
            <p:ph type="title"/>
          </p:nvPr>
        </p:nvSpPr>
        <p:spPr>
          <a:xfrm>
            <a:off x="311700" y="64025"/>
            <a:ext cx="8520600" cy="8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of Things (IoT) will power the Fourth Industrial Revolution</a:t>
            </a:r>
            <a:endParaRPr/>
          </a:p>
        </p:txBody>
      </p:sp>
      <p:sp>
        <p:nvSpPr>
          <p:cNvPr id="225" name="Google Shape;225;p47"/>
          <p:cNvSpPr txBox="1"/>
          <p:nvPr>
            <p:ph idx="1" type="body"/>
          </p:nvPr>
        </p:nvSpPr>
        <p:spPr>
          <a:xfrm>
            <a:off x="311700" y="1095850"/>
            <a:ext cx="8520600" cy="366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Fourth Industrial Revolution is changing the very software-defined automation allows manufacturers to link all stages of the value chain, rapidly adapt to changing markets, and create highly personalised products on a mass scale.</a:t>
            </a:r>
            <a:endParaRPr/>
          </a:p>
          <a:p>
            <a:pPr indent="-342900" lvl="0" marL="457200" rtl="0" algn="l">
              <a:spcBef>
                <a:spcPts val="0"/>
              </a:spcBef>
              <a:spcAft>
                <a:spcPts val="0"/>
              </a:spcAft>
              <a:buSzPts val="1800"/>
              <a:buChar char="●"/>
            </a:pPr>
            <a:r>
              <a:rPr lang="en"/>
              <a:t>The opportunities presented by this revolution are incredible. According to McKinsey, the economic impact of smart factories could reach up to $2.3 trillion per year by 2025.</a:t>
            </a:r>
            <a:endParaRPr/>
          </a:p>
          <a:p>
            <a:pPr indent="-342900" lvl="0" marL="457200" rtl="0" algn="l">
              <a:spcBef>
                <a:spcPts val="0"/>
              </a:spcBef>
              <a:spcAft>
                <a:spcPts val="0"/>
              </a:spcAft>
              <a:buSzPts val="1800"/>
              <a:buChar char="●"/>
            </a:pPr>
            <a:r>
              <a:rPr b="1" lang="en"/>
              <a:t>At the heart of the Fourth Industrial Revolution is the Internet of Things (IoT), which uses digital technology to connect sensors, actuators, and machines to each other and to factory workers.</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descr="The “Fourth Industrial Revolution” is a common phrase at the World Economic Forum’s annual meeting in Davos, Switzerland. But what exactly does it mean? CNBC’s Elizabeth Schulze explains.&#10;&#10;-----&#10;&#10;Subscribe to us on YouTube: http://cnb.cx/2wuoARM&#10;&#10;Subscribe to CNBC Life on YouTube: http://cnb.cx/2wAkfMv&#10;&#10;Like our Facebook page:&#10;https://www.facebook.com/cnbcinternational&#10;&#10;Follow us on Instagram:&#10;https://www.instagram.com/cnbcinternational/&#10;&#10;Follow us on Twitter:&#10;https://twitter.com/CNBCi" id="124" name="Google Shape;124;p30" title="What is the Fourth Industrial Revolution? | CNBC Explains">
            <a:hlinkClick r:id="rId3"/>
          </p:cNvPr>
          <p:cNvPicPr preferRelativeResize="0"/>
          <p:nvPr/>
        </p:nvPicPr>
        <p:blipFill>
          <a:blip r:embed="rId4">
            <a:alphaModFix/>
          </a:blip>
          <a:stretch>
            <a:fillRect/>
          </a:stretch>
        </p:blipFill>
        <p:spPr>
          <a:xfrm>
            <a:off x="1234275" y="37525"/>
            <a:ext cx="6706367" cy="5029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IoT?</a:t>
            </a:r>
            <a:endParaRPr/>
          </a:p>
        </p:txBody>
      </p:sp>
      <p:sp>
        <p:nvSpPr>
          <p:cNvPr id="231" name="Google Shape;23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Internet of Things, or IoT, refers to the billions of physical devices around the world that are now connected to the internet, collecting, sharing and analyses of data. </a:t>
            </a:r>
            <a:endParaRPr sz="2400"/>
          </a:p>
          <a:p>
            <a:pPr indent="-381000" lvl="0" marL="457200" rtl="0" algn="l">
              <a:spcBef>
                <a:spcPts val="0"/>
              </a:spcBef>
              <a:spcAft>
                <a:spcPts val="0"/>
              </a:spcAft>
              <a:buSzPts val="2400"/>
              <a:buChar char="●"/>
            </a:pPr>
            <a:r>
              <a:rPr lang="en" sz="2400"/>
              <a:t>Thanks to cheap processors and wireless networks, it's possible to turn anything, from a pill to an aeroplane to a self-driving car into part of the IoT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endParaRPr/>
          </a:p>
        </p:txBody>
      </p:sp>
      <p:sp>
        <p:nvSpPr>
          <p:cNvPr id="237" name="Google Shape;237;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of Things is the network of physical devices that combine IP connectivity with software, sensors, actuators, and other electronics to directly integrate the physical world into our computer-based systems, resulting in efficiency improvements and economic benefits.</a:t>
            </a:r>
            <a:endParaRPr/>
          </a:p>
          <a:p>
            <a:pPr indent="0" lvl="0" marL="0" rtl="0" algn="l">
              <a:spcBef>
                <a:spcPts val="1600"/>
              </a:spcBef>
              <a:spcAft>
                <a:spcPts val="0"/>
              </a:spcAft>
              <a:buNone/>
            </a:pPr>
            <a:r>
              <a:rPr lang="en"/>
              <a:t>Simpler</a:t>
            </a:r>
            <a:r>
              <a:rPr lang="en"/>
              <a:t> </a:t>
            </a:r>
            <a:r>
              <a:rPr lang="en"/>
              <a:t>Definition</a:t>
            </a:r>
            <a:r>
              <a:rPr lang="en"/>
              <a:t>:</a:t>
            </a:r>
            <a:endParaRPr/>
          </a:p>
          <a:p>
            <a:pPr indent="0" lvl="0" marL="0" rtl="0" algn="l">
              <a:spcBef>
                <a:spcPts val="1600"/>
              </a:spcBef>
              <a:spcAft>
                <a:spcPts val="0"/>
              </a:spcAft>
              <a:buNone/>
            </a:pPr>
            <a:r>
              <a:rPr lang="en"/>
              <a:t>The Internet of Things is a network of Internet connected devices that communicate embedded sensor data to the cloud for centralized processing.</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is about Billions of Devices</a:t>
            </a:r>
            <a:endParaRPr/>
          </a:p>
        </p:txBody>
      </p:sp>
      <p:sp>
        <p:nvSpPr>
          <p:cNvPr id="243" name="Google Shape;24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Internet of Things, or IoT, refers to the billions of physical devices around the world that are now connected to the internet, collecting, sharing and analyses of data. </a:t>
            </a:r>
            <a:endParaRPr sz="2400"/>
          </a:p>
          <a:p>
            <a:pPr indent="0" lvl="0" marL="0" rtl="0" algn="l">
              <a:spcBef>
                <a:spcPts val="1600"/>
              </a:spcBef>
              <a:spcAft>
                <a:spcPts val="0"/>
              </a:spcAft>
              <a:buNone/>
            </a:pPr>
            <a:r>
              <a:rPr lang="en" sz="2400"/>
              <a:t>Thanks to cheap processors and wireless networks, it's possible to turn anything, from a pill to an aeroplane to a self-driving car into part of the IoT</a:t>
            </a:r>
            <a:endParaRPr sz="2400"/>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and Future Impact of IoT</a:t>
            </a:r>
            <a:endParaRPr/>
          </a:p>
        </p:txBody>
      </p:sp>
      <p:sp>
        <p:nvSpPr>
          <p:cNvPr id="249" name="Google Shape;249;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IEEE has compiled data and makes the following claims about its current and future impact:</a:t>
            </a:r>
            <a:endParaRPr/>
          </a:p>
          <a:p>
            <a:pPr indent="-342900" lvl="0" marL="457200" rtl="0" algn="l">
              <a:spcBef>
                <a:spcPts val="1600"/>
              </a:spcBef>
              <a:spcAft>
                <a:spcPts val="0"/>
              </a:spcAft>
              <a:buSzPts val="1800"/>
              <a:buChar char="●"/>
            </a:pPr>
            <a:r>
              <a:rPr lang="en"/>
              <a:t>In 2015, the global wearables market had already increased 223% from the previous year (and data on Statista shows it increasing by another 243% between 2015 and 2022)</a:t>
            </a:r>
            <a:endParaRPr/>
          </a:p>
          <a:p>
            <a:pPr indent="-342900" lvl="0" marL="457200" rtl="0" algn="l">
              <a:spcBef>
                <a:spcPts val="0"/>
              </a:spcBef>
              <a:spcAft>
                <a:spcPts val="0"/>
              </a:spcAft>
              <a:buSzPts val="1800"/>
              <a:buChar char="●"/>
            </a:pPr>
            <a:r>
              <a:rPr lang="en"/>
              <a:t>By 2020, 250 million vehicles will be connected to the Internet</a:t>
            </a:r>
            <a:endParaRPr/>
          </a:p>
          <a:p>
            <a:pPr indent="-342900" lvl="0" marL="457200" rtl="0" algn="l">
              <a:spcBef>
                <a:spcPts val="0"/>
              </a:spcBef>
              <a:spcAft>
                <a:spcPts val="0"/>
              </a:spcAft>
              <a:buSzPts val="1800"/>
              <a:buChar char="●"/>
            </a:pPr>
            <a:r>
              <a:rPr lang="en"/>
              <a:t>IoT will add 15 trillion dollars to the global economy over the next 20 years</a:t>
            </a:r>
            <a:endParaRPr/>
          </a:p>
          <a:p>
            <a:pPr indent="-342900" lvl="0" marL="457200" rtl="0" algn="l">
              <a:spcBef>
                <a:spcPts val="0"/>
              </a:spcBef>
              <a:spcAft>
                <a:spcPts val="0"/>
              </a:spcAft>
              <a:buSzPts val="1800"/>
              <a:buChar char="●"/>
            </a:pPr>
            <a:r>
              <a:rPr lang="en"/>
              <a:t>There will be 50 billion Internet-connected devices by the year 2020.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IoT</a:t>
            </a:r>
            <a:endParaRPr/>
          </a:p>
        </p:txBody>
      </p:sp>
      <p:sp>
        <p:nvSpPr>
          <p:cNvPr id="255" name="Google Shape;255;p52"/>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4A4A"/>
                </a:solidFill>
                <a:highlight>
                  <a:srgbClr val="FFFFFF"/>
                </a:highlight>
              </a:rPr>
              <a:t>The interconnection of these multiple embedded devices will be resulting in automation in nearly all fields and also enabling advanced applications. This is resulting in improved accuracy, efficiency and economic benefit with reduced human intervention. The major benefits of IoT are:</a:t>
            </a:r>
            <a:endParaRPr>
              <a:solidFill>
                <a:srgbClr val="4A4A4A"/>
              </a:solidFill>
              <a:highlight>
                <a:srgbClr val="FFFFFF"/>
              </a:highlight>
            </a:endParaRPr>
          </a:p>
          <a:p>
            <a:pPr indent="-342900" lvl="0" marL="457200" rtl="0" algn="l">
              <a:spcBef>
                <a:spcPts val="1600"/>
              </a:spcBef>
              <a:spcAft>
                <a:spcPts val="0"/>
              </a:spcAft>
              <a:buClr>
                <a:srgbClr val="4A4A4A"/>
              </a:buClr>
              <a:buSzPts val="1800"/>
              <a:buChar char="●"/>
            </a:pPr>
            <a:r>
              <a:rPr lang="en">
                <a:solidFill>
                  <a:srgbClr val="4A4A4A"/>
                </a:solidFill>
                <a:highlight>
                  <a:srgbClr val="FFFFFF"/>
                </a:highlight>
              </a:rPr>
              <a:t>Improved Customer Engagement</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Technical Optimization</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Reduced Wastage</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Integrate and Adapt Business Model</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Better Business Decision</a:t>
            </a:r>
            <a:endParaRPr>
              <a:solidFill>
                <a:srgbClr val="4A4A4A"/>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Enabling Factors</a:t>
            </a:r>
            <a:endParaRPr/>
          </a:p>
        </p:txBody>
      </p:sp>
      <p:sp>
        <p:nvSpPr>
          <p:cNvPr id="261" name="Google Shape;26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Miniaturization</a:t>
            </a:r>
            <a:endParaRPr sz="2400"/>
          </a:p>
          <a:p>
            <a:pPr indent="-381000" lvl="0" marL="457200" rtl="0" algn="l">
              <a:spcBef>
                <a:spcPts val="0"/>
              </a:spcBef>
              <a:spcAft>
                <a:spcPts val="0"/>
              </a:spcAft>
              <a:buSzPts val="2400"/>
              <a:buChar char="●"/>
            </a:pPr>
            <a:r>
              <a:rPr lang="en" sz="2400"/>
              <a:t>Connectivity</a:t>
            </a:r>
            <a:endParaRPr sz="2400"/>
          </a:p>
          <a:p>
            <a:pPr indent="-381000" lvl="0" marL="457200" rtl="0" algn="l">
              <a:spcBef>
                <a:spcPts val="0"/>
              </a:spcBef>
              <a:spcAft>
                <a:spcPts val="0"/>
              </a:spcAft>
              <a:buSzPts val="2400"/>
              <a:buChar char="●"/>
            </a:pPr>
            <a:r>
              <a:rPr lang="en" sz="2400"/>
              <a:t>Advanced power sources and power management</a:t>
            </a:r>
            <a:endParaRPr sz="2400"/>
          </a:p>
          <a:p>
            <a:pPr indent="-381000" lvl="0" marL="457200" rtl="0" algn="l">
              <a:spcBef>
                <a:spcPts val="0"/>
              </a:spcBef>
              <a:spcAft>
                <a:spcPts val="0"/>
              </a:spcAft>
              <a:buSzPts val="2400"/>
              <a:buChar char="●"/>
            </a:pPr>
            <a:r>
              <a:rPr lang="en" sz="2400"/>
              <a:t>Inexpensive processors, sensors, and actuators</a:t>
            </a:r>
            <a:endParaRPr sz="2400"/>
          </a:p>
          <a:p>
            <a:pPr indent="-381000" lvl="0" marL="457200" rtl="0" algn="l">
              <a:spcBef>
                <a:spcPts val="0"/>
              </a:spcBef>
              <a:spcAft>
                <a:spcPts val="0"/>
              </a:spcAft>
              <a:buSzPts val="2400"/>
              <a:buChar char="●"/>
            </a:pPr>
            <a:r>
              <a:rPr lang="en" sz="2400"/>
              <a:t>Cloud-based processing</a:t>
            </a:r>
            <a:endParaRPr sz="2400"/>
          </a:p>
          <a:p>
            <a:pPr indent="-381000" lvl="0" marL="457200" rtl="0" algn="l">
              <a:spcBef>
                <a:spcPts val="0"/>
              </a:spcBef>
              <a:spcAft>
                <a:spcPts val="0"/>
              </a:spcAft>
              <a:buSzPts val="2400"/>
              <a:buChar char="●"/>
            </a:pPr>
            <a:r>
              <a:rPr lang="en" sz="2400"/>
              <a:t>Ubiquitous computing</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5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omponents of IoT architecture</a:t>
            </a:r>
            <a:endParaRPr/>
          </a:p>
        </p:txBody>
      </p:sp>
      <p:pic>
        <p:nvPicPr>
          <p:cNvPr id="267" name="Google Shape;267;p54"/>
          <p:cNvPicPr preferRelativeResize="0"/>
          <p:nvPr/>
        </p:nvPicPr>
        <p:blipFill>
          <a:blip r:embed="rId3">
            <a:alphaModFix/>
          </a:blip>
          <a:stretch>
            <a:fillRect/>
          </a:stretch>
        </p:blipFill>
        <p:spPr>
          <a:xfrm>
            <a:off x="750075" y="661277"/>
            <a:ext cx="7783623" cy="4433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55"/>
          <p:cNvPicPr preferRelativeResize="0"/>
          <p:nvPr/>
        </p:nvPicPr>
        <p:blipFill>
          <a:blip r:embed="rId3">
            <a:alphaModFix/>
          </a:blip>
          <a:stretch>
            <a:fillRect/>
          </a:stretch>
        </p:blipFill>
        <p:spPr>
          <a:xfrm>
            <a:off x="565525" y="854725"/>
            <a:ext cx="8237525" cy="4226800"/>
          </a:xfrm>
          <a:prstGeom prst="rect">
            <a:avLst/>
          </a:prstGeom>
          <a:noFill/>
          <a:ln>
            <a:noFill/>
          </a:ln>
        </p:spPr>
      </p:pic>
      <p:sp>
        <p:nvSpPr>
          <p:cNvPr id="273" name="Google Shape;273;p55"/>
          <p:cNvSpPr txBox="1"/>
          <p:nvPr>
            <p:ph idx="4294967295"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End-to-end IoT</a:t>
            </a:r>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IoT Devices</a:t>
            </a:r>
            <a:endParaRPr/>
          </a:p>
        </p:txBody>
      </p:sp>
      <p:pic>
        <p:nvPicPr>
          <p:cNvPr id="279" name="Google Shape;279;p56"/>
          <p:cNvPicPr preferRelativeResize="0"/>
          <p:nvPr/>
        </p:nvPicPr>
        <p:blipFill>
          <a:blip r:embed="rId3">
            <a:alphaModFix/>
          </a:blip>
          <a:stretch>
            <a:fillRect/>
          </a:stretch>
        </p:blipFill>
        <p:spPr>
          <a:xfrm>
            <a:off x="1524000" y="1170125"/>
            <a:ext cx="5950911"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Required</a:t>
            </a:r>
            <a:endParaRPr/>
          </a:p>
        </p:txBody>
      </p:sp>
      <p:pic>
        <p:nvPicPr>
          <p:cNvPr id="285" name="Google Shape;285;p57"/>
          <p:cNvPicPr preferRelativeResize="0"/>
          <p:nvPr/>
        </p:nvPicPr>
        <p:blipFill>
          <a:blip r:embed="rId3">
            <a:alphaModFix/>
          </a:blip>
          <a:stretch>
            <a:fillRect/>
          </a:stretch>
        </p:blipFill>
        <p:spPr>
          <a:xfrm>
            <a:off x="990600" y="1170125"/>
            <a:ext cx="7224034" cy="3820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31"/>
          <p:cNvPicPr preferRelativeResize="0"/>
          <p:nvPr/>
        </p:nvPicPr>
        <p:blipFill>
          <a:blip r:embed="rId3">
            <a:alphaModFix/>
          </a:blip>
          <a:stretch>
            <a:fillRect/>
          </a:stretch>
        </p:blipFill>
        <p:spPr>
          <a:xfrm>
            <a:off x="682686" y="0"/>
            <a:ext cx="7820364"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1" name="Google Shape;291;p58"/>
          <p:cNvPicPr preferRelativeResize="0"/>
          <p:nvPr/>
        </p:nvPicPr>
        <p:blipFill rotWithShape="1">
          <a:blip r:embed="rId3">
            <a:alphaModFix/>
          </a:blip>
          <a:srcRect b="0" l="0" r="0" t="0"/>
          <a:stretch/>
        </p:blipFill>
        <p:spPr>
          <a:xfrm>
            <a:off x="1235427" y="439094"/>
            <a:ext cx="7140928" cy="4387386"/>
          </a:xfrm>
          <a:prstGeom prst="rect">
            <a:avLst/>
          </a:prstGeom>
          <a:noFill/>
          <a:ln>
            <a:noFill/>
          </a:ln>
        </p:spPr>
      </p:pic>
      <p:sp>
        <p:nvSpPr>
          <p:cNvPr id="292" name="Google Shape;292;p58"/>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Applications of IoT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9"/>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Introduction to IoT</a:t>
            </a:r>
            <a:endParaRPr/>
          </a:p>
        </p:txBody>
      </p:sp>
      <p:sp>
        <p:nvSpPr>
          <p:cNvPr id="298" name="Google Shape;298;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9" name="Google Shape;299;p59"/>
          <p:cNvPicPr preferRelativeResize="0"/>
          <p:nvPr/>
        </p:nvPicPr>
        <p:blipFill rotWithShape="1">
          <a:blip r:embed="rId3">
            <a:alphaModFix/>
          </a:blip>
          <a:srcRect b="0" l="0" r="0" t="0"/>
          <a:stretch/>
        </p:blipFill>
        <p:spPr>
          <a:xfrm>
            <a:off x="998617" y="661860"/>
            <a:ext cx="6841065" cy="42803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5" name="Google Shape;305;p60"/>
          <p:cNvSpPr txBox="1"/>
          <p:nvPr>
            <p:ph type="title"/>
          </p:nvPr>
        </p:nvSpPr>
        <p:spPr>
          <a:xfrm>
            <a:off x="228600" y="48769"/>
            <a:ext cx="4114800" cy="552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Where we started</a:t>
            </a:r>
            <a:endParaRPr/>
          </a:p>
        </p:txBody>
      </p:sp>
      <p:pic>
        <p:nvPicPr>
          <p:cNvPr id="306" name="Google Shape;306;p60"/>
          <p:cNvPicPr preferRelativeResize="0"/>
          <p:nvPr/>
        </p:nvPicPr>
        <p:blipFill rotWithShape="1">
          <a:blip r:embed="rId3">
            <a:alphaModFix/>
          </a:blip>
          <a:srcRect b="0" l="0" r="0" t="0"/>
          <a:stretch/>
        </p:blipFill>
        <p:spPr>
          <a:xfrm>
            <a:off x="1115520" y="652095"/>
            <a:ext cx="7905819" cy="41208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2" name="Google Shape;312;p61"/>
          <p:cNvPicPr preferRelativeResize="0"/>
          <p:nvPr/>
        </p:nvPicPr>
        <p:blipFill rotWithShape="1">
          <a:blip r:embed="rId3">
            <a:alphaModFix/>
          </a:blip>
          <a:srcRect b="0" l="0" r="0" t="0"/>
          <a:stretch/>
        </p:blipFill>
        <p:spPr>
          <a:xfrm>
            <a:off x="1491342" y="765105"/>
            <a:ext cx="7424058" cy="3929558"/>
          </a:xfrm>
          <a:prstGeom prst="rect">
            <a:avLst/>
          </a:prstGeom>
          <a:noFill/>
          <a:ln>
            <a:noFill/>
          </a:ln>
        </p:spPr>
      </p:pic>
      <p:sp>
        <p:nvSpPr>
          <p:cNvPr id="313" name="Google Shape;313;p61"/>
          <p:cNvSpPr txBox="1"/>
          <p:nvPr>
            <p:ph type="title"/>
          </p:nvPr>
        </p:nvSpPr>
        <p:spPr>
          <a:xfrm>
            <a:off x="228600" y="201168"/>
            <a:ext cx="4114800" cy="4493752"/>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Value Proposition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9" name="Google Shape;319;p62"/>
          <p:cNvPicPr preferRelativeResize="0"/>
          <p:nvPr/>
        </p:nvPicPr>
        <p:blipFill rotWithShape="1">
          <a:blip r:embed="rId3">
            <a:alphaModFix/>
          </a:blip>
          <a:srcRect b="0" l="0" r="0" t="0"/>
          <a:stretch/>
        </p:blipFill>
        <p:spPr>
          <a:xfrm>
            <a:off x="1766711" y="546580"/>
            <a:ext cx="5588000" cy="4279900"/>
          </a:xfrm>
          <a:prstGeom prst="rect">
            <a:avLst/>
          </a:prstGeom>
          <a:noFill/>
          <a:ln>
            <a:noFill/>
          </a:ln>
        </p:spPr>
      </p:pic>
      <p:sp>
        <p:nvSpPr>
          <p:cNvPr id="320" name="Google Shape;320;p62"/>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Layers of IoT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6" name="Google Shape;326;p63"/>
          <p:cNvPicPr preferRelativeResize="0"/>
          <p:nvPr/>
        </p:nvPicPr>
        <p:blipFill rotWithShape="1">
          <a:blip r:embed="rId3">
            <a:alphaModFix/>
          </a:blip>
          <a:srcRect b="0" l="0" r="0" t="0"/>
          <a:stretch/>
        </p:blipFill>
        <p:spPr>
          <a:xfrm>
            <a:off x="1523698" y="533653"/>
            <a:ext cx="7236480" cy="4292827"/>
          </a:xfrm>
          <a:prstGeom prst="rect">
            <a:avLst/>
          </a:prstGeom>
          <a:noFill/>
          <a:ln>
            <a:noFill/>
          </a:ln>
        </p:spPr>
      </p:pic>
      <p:sp>
        <p:nvSpPr>
          <p:cNvPr id="327" name="Google Shape;327;p63"/>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Challenges to IoT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33" name="Google Shape;333;p64"/>
          <p:cNvPicPr preferRelativeResize="0"/>
          <p:nvPr/>
        </p:nvPicPr>
        <p:blipFill rotWithShape="1">
          <a:blip r:embed="rId3">
            <a:alphaModFix/>
          </a:blip>
          <a:srcRect b="0" l="0" r="0" t="0"/>
          <a:stretch/>
        </p:blipFill>
        <p:spPr>
          <a:xfrm>
            <a:off x="1569156" y="0"/>
            <a:ext cx="7574844" cy="4826480"/>
          </a:xfrm>
          <a:prstGeom prst="rect">
            <a:avLst/>
          </a:prstGeom>
          <a:noFill/>
          <a:ln>
            <a:noFill/>
          </a:ln>
        </p:spPr>
      </p:pic>
      <p:sp>
        <p:nvSpPr>
          <p:cNvPr id="334" name="Google Shape;334;p64"/>
          <p:cNvSpPr txBox="1"/>
          <p:nvPr>
            <p:ph type="title"/>
          </p:nvPr>
        </p:nvSpPr>
        <p:spPr>
          <a:xfrm>
            <a:off x="228600" y="0"/>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Past, Present and </a:t>
            </a:r>
            <a:br>
              <a:rPr lang="en"/>
            </a:br>
            <a:r>
              <a:rPr lang="en"/>
              <a:t>Future of IoT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Example: The Refrigerator</a:t>
            </a:r>
            <a:endParaRPr/>
          </a:p>
        </p:txBody>
      </p:sp>
      <p:sp>
        <p:nvSpPr>
          <p:cNvPr id="340" name="Google Shape;340;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 refrigerator is just a thing, so it can be anything besides a computer.</a:t>
            </a:r>
            <a:endParaRPr/>
          </a:p>
          <a:p>
            <a:pPr indent="0" lvl="0" marL="0" rtl="0" algn="l">
              <a:spcBef>
                <a:spcPts val="1600"/>
              </a:spcBef>
              <a:spcAft>
                <a:spcPts val="0"/>
              </a:spcAft>
              <a:buNone/>
            </a:pPr>
            <a:r>
              <a:rPr lang="en"/>
              <a:t>If it's a computer, we're not calling that a thing, but anything besides a computer.</a:t>
            </a:r>
            <a:endParaRPr/>
          </a:p>
          <a:p>
            <a:pPr indent="0" lvl="0" marL="0" rtl="0" algn="l">
              <a:spcBef>
                <a:spcPts val="1600"/>
              </a:spcBef>
              <a:spcAft>
                <a:spcPts val="0"/>
              </a:spcAft>
              <a:buNone/>
            </a:pPr>
            <a:r>
              <a:rPr lang="en"/>
              <a:t>Now the next thing you do is you add to that some type of computational intelligence (Micro controller).</a:t>
            </a:r>
            <a:endParaRPr/>
          </a:p>
          <a:p>
            <a:pPr indent="0" lvl="0" marL="0" rtl="0" algn="l">
              <a:spcBef>
                <a:spcPts val="1600"/>
              </a:spcBef>
              <a:spcAft>
                <a:spcPts val="0"/>
              </a:spcAft>
              <a:buNone/>
            </a:pPr>
            <a:r>
              <a:rPr lang="en"/>
              <a:t>So that's intelligent refrigerator. But maybe you wouldn't call that Internet of Things, cuz it's not actually networked yet. Then, to top it off, you add Internet connectivity.</a:t>
            </a:r>
            <a:endParaRPr/>
          </a:p>
          <a:p>
            <a:pPr indent="0" lvl="0" marL="0" rtl="0" algn="l">
              <a:spcBef>
                <a:spcPts val="1600"/>
              </a:spcBef>
              <a:spcAft>
                <a:spcPts val="1600"/>
              </a:spcAft>
              <a:buNone/>
            </a:pPr>
            <a:r>
              <a:rPr lang="en"/>
              <a:t>It's got some kind of computation inside and it's got a network connection which means it can use all sorts of other resources that are not local.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Example: What the IoT Refrigerator can do</a:t>
            </a:r>
            <a:endParaRPr/>
          </a:p>
        </p:txBody>
      </p:sp>
      <p:sp>
        <p:nvSpPr>
          <p:cNvPr id="346" name="Google Shape;346;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a:t>ou can have IoT fridge detect that you are low on butter and then just order that, and then the next morning, butter will appear on your doorstep.</a:t>
            </a:r>
            <a:endParaRPr/>
          </a:p>
          <a:p>
            <a:pPr indent="0" lvl="0" marL="0" rtl="0" algn="l">
              <a:spcBef>
                <a:spcPts val="1600"/>
              </a:spcBef>
              <a:spcAft>
                <a:spcPts val="0"/>
              </a:spcAft>
              <a:buNone/>
            </a:pPr>
            <a:r>
              <a:rPr lang="en"/>
              <a:t>You can search for low food prices.</a:t>
            </a:r>
            <a:endParaRPr/>
          </a:p>
          <a:p>
            <a:pPr indent="0" lvl="0" marL="0" rtl="0" algn="l">
              <a:spcBef>
                <a:spcPts val="1600"/>
              </a:spcBef>
              <a:spcAft>
                <a:spcPts val="0"/>
              </a:spcAft>
              <a:buNone/>
            </a:pPr>
            <a:r>
              <a:rPr lang="en"/>
              <a:t>Give you a good idea for food for you tomorrow is this type of meal that you've had in the past.</a:t>
            </a:r>
            <a:endParaRPr/>
          </a:p>
          <a:p>
            <a:pPr indent="0" lvl="0" marL="0" rtl="0" algn="l">
              <a:spcBef>
                <a:spcPts val="1600"/>
              </a:spcBef>
              <a:spcAft>
                <a:spcPts val="0"/>
              </a:spcAft>
              <a:buNone/>
            </a:pPr>
            <a:r>
              <a:rPr lang="en"/>
              <a:t>IoT device should have a simple interface, have computational </a:t>
            </a:r>
            <a:r>
              <a:rPr lang="en"/>
              <a:t>intelligence</a:t>
            </a:r>
            <a:r>
              <a:rPr lang="en"/>
              <a:t> and be connected to the internet.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Devices vs Computers</a:t>
            </a:r>
            <a:endParaRPr/>
          </a:p>
        </p:txBody>
      </p:sp>
      <p:sp>
        <p:nvSpPr>
          <p:cNvPr id="352" name="Google Shape;352;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 has a main function </a:t>
            </a:r>
            <a:r>
              <a:rPr lang="en"/>
              <a:t>separate</a:t>
            </a:r>
            <a:r>
              <a:rPr lang="en"/>
              <a:t> from Computation</a:t>
            </a:r>
            <a:endParaRPr/>
          </a:p>
          <a:p>
            <a:pPr indent="-342900" lvl="0" marL="457200" rtl="0" algn="l">
              <a:spcBef>
                <a:spcPts val="1600"/>
              </a:spcBef>
              <a:spcAft>
                <a:spcPts val="0"/>
              </a:spcAft>
              <a:buSzPts val="1800"/>
              <a:buChar char="●"/>
            </a:pPr>
            <a:r>
              <a:rPr lang="en"/>
              <a:t>Cars drive, Phone make calls, TVs displays shows</a:t>
            </a:r>
            <a:endParaRPr/>
          </a:p>
          <a:p>
            <a:pPr indent="-342900" lvl="0" marL="457200" rtl="0" algn="l">
              <a:spcBef>
                <a:spcPts val="0"/>
              </a:spcBef>
              <a:spcAft>
                <a:spcPts val="0"/>
              </a:spcAft>
              <a:buSzPts val="1800"/>
              <a:buChar char="●"/>
            </a:pPr>
            <a:r>
              <a:rPr lang="en"/>
              <a:t>Computation is a means to an end</a:t>
            </a:r>
            <a:endParaRPr/>
          </a:p>
          <a:p>
            <a:pPr indent="0" lvl="0" marL="0" rtl="0" algn="l">
              <a:spcBef>
                <a:spcPts val="1600"/>
              </a:spcBef>
              <a:spcAft>
                <a:spcPts val="0"/>
              </a:spcAft>
              <a:buNone/>
            </a:pPr>
            <a:r>
              <a:rPr lang="en"/>
              <a:t>Computers main function is to compute, they are general purpose machines</a:t>
            </a:r>
            <a:endParaRPr/>
          </a:p>
          <a:p>
            <a:pPr indent="0" lvl="0" marL="0" rtl="0" algn="l">
              <a:spcBef>
                <a:spcPts val="1600"/>
              </a:spcBef>
              <a:spcAft>
                <a:spcPts val="0"/>
              </a:spcAft>
              <a:buNone/>
            </a:pPr>
            <a:r>
              <a:rPr lang="en"/>
              <a:t>IoT Devices are Special Purpose Devices, software and hardware are efficient for the task - but inefficient for other tasks</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Fourth Industrial Revolution?</a:t>
            </a:r>
            <a:endParaRPr/>
          </a:p>
        </p:txBody>
      </p:sp>
      <p:sp>
        <p:nvSpPr>
          <p:cNvPr id="135" name="Google Shape;135;p32"/>
          <p:cNvSpPr txBox="1"/>
          <p:nvPr>
            <p:ph idx="1" type="body"/>
          </p:nvPr>
        </p:nvSpPr>
        <p:spPr>
          <a:xfrm>
            <a:off x="311700" y="1000075"/>
            <a:ext cx="8520600" cy="393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Klaus Schwab, founder and executive chairman of the Geneva-based WEF, published a book in </a:t>
            </a:r>
            <a:r>
              <a:rPr b="1" lang="en"/>
              <a:t>2016</a:t>
            </a:r>
            <a:r>
              <a:rPr lang="en"/>
              <a:t> titled "The Fourth Industrial Revolution" and coined the term at the Davos meeting that year.</a:t>
            </a:r>
            <a:endParaRPr/>
          </a:p>
          <a:p>
            <a:pPr indent="-342900" lvl="0" marL="457200" rtl="0" algn="l">
              <a:spcBef>
                <a:spcPts val="0"/>
              </a:spcBef>
              <a:spcAft>
                <a:spcPts val="0"/>
              </a:spcAft>
              <a:buSzPts val="1800"/>
              <a:buChar char="●"/>
            </a:pPr>
            <a:r>
              <a:rPr lang="en"/>
              <a:t>Schwab argued a technological revolution is underway "that is blurring the lines between the </a:t>
            </a:r>
            <a:r>
              <a:rPr b="1" lang="en"/>
              <a:t>physical</a:t>
            </a:r>
            <a:r>
              <a:rPr lang="en"/>
              <a:t>, </a:t>
            </a:r>
            <a:r>
              <a:rPr b="1" lang="en"/>
              <a:t>digital</a:t>
            </a:r>
            <a:r>
              <a:rPr lang="en"/>
              <a:t> and </a:t>
            </a:r>
            <a:r>
              <a:rPr b="1" lang="en"/>
              <a:t>biological</a:t>
            </a:r>
            <a:r>
              <a:rPr lang="en"/>
              <a:t> spheres."</a:t>
            </a:r>
            <a:endParaRPr/>
          </a:p>
          <a:p>
            <a:pPr indent="-342900" lvl="0" marL="457200" rtl="0" algn="l">
              <a:spcBef>
                <a:spcPts val="0"/>
              </a:spcBef>
              <a:spcAft>
                <a:spcPts val="0"/>
              </a:spcAft>
              <a:buSzPts val="1800"/>
              <a:buChar char="●"/>
            </a:pPr>
            <a:r>
              <a:rPr lang="en"/>
              <a:t>Simply put, the Fourth Industrial Revolution refers to how technologies like </a:t>
            </a:r>
            <a:r>
              <a:rPr b="1" lang="en"/>
              <a:t>artificial intelligence</a:t>
            </a:r>
            <a:r>
              <a:rPr lang="en"/>
              <a:t>, autonomous vehicles and the </a:t>
            </a:r>
            <a:r>
              <a:rPr b="1" lang="en"/>
              <a:t>internet of things</a:t>
            </a:r>
            <a:r>
              <a:rPr lang="en"/>
              <a:t> are </a:t>
            </a:r>
            <a:r>
              <a:rPr b="1" lang="en"/>
              <a:t>merging with humans' physical lives</a:t>
            </a:r>
            <a:r>
              <a:rPr lang="en"/>
              <a:t>. Think of voice-activated assistants, facial ID recognition or digital health-care sensors.</a:t>
            </a:r>
            <a:endParaRPr/>
          </a:p>
          <a:p>
            <a:pPr indent="-342900" lvl="0" marL="457200" rtl="0" algn="l">
              <a:spcBef>
                <a:spcPts val="0"/>
              </a:spcBef>
              <a:spcAft>
                <a:spcPts val="0"/>
              </a:spcAft>
              <a:buSzPts val="1800"/>
              <a:buChar char="●"/>
            </a:pPr>
            <a:r>
              <a:rPr lang="en"/>
              <a:t>Schwab argued these technological changes are drastically altering how individuals, companies and governments operate, ultimately leading to a </a:t>
            </a:r>
            <a:r>
              <a:rPr b="1" lang="en"/>
              <a:t>societal transformation</a:t>
            </a:r>
            <a:r>
              <a:rPr lang="en"/>
              <a:t> similar to previous industrial revolutions.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Technological Trends that lead to IoT</a:t>
            </a:r>
            <a:endParaRPr/>
          </a:p>
        </p:txBody>
      </p:sp>
      <p:sp>
        <p:nvSpPr>
          <p:cNvPr id="358" name="Google Shape;358;p68"/>
          <p:cNvSpPr txBox="1"/>
          <p:nvPr>
            <p:ph idx="1" type="body"/>
          </p:nvPr>
        </p:nvSpPr>
        <p:spPr>
          <a:xfrm>
            <a:off x="311700" y="1152475"/>
            <a:ext cx="8520600" cy="366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Cost of hardware has decreased allowing to be added to devices</a:t>
            </a:r>
            <a:endParaRPr/>
          </a:p>
          <a:p>
            <a:pPr indent="-342900" lvl="0" marL="457200" rtl="0" algn="l">
              <a:spcBef>
                <a:spcPts val="0"/>
              </a:spcBef>
              <a:spcAft>
                <a:spcPts val="0"/>
              </a:spcAft>
              <a:buSzPts val="1800"/>
              <a:buChar char="●"/>
            </a:pPr>
            <a:r>
              <a:rPr lang="en"/>
              <a:t>Smaller size and lesser weight needed to incorporate computation into devices</a:t>
            </a:r>
            <a:endParaRPr/>
          </a:p>
          <a:p>
            <a:pPr indent="-342900" lvl="0" marL="457200" rtl="0" algn="l">
              <a:spcBef>
                <a:spcPts val="0"/>
              </a:spcBef>
              <a:spcAft>
                <a:spcPts val="0"/>
              </a:spcAft>
              <a:buSzPts val="1800"/>
              <a:buChar char="●"/>
            </a:pPr>
            <a:r>
              <a:rPr lang="en"/>
              <a:t>Computation ability has increased </a:t>
            </a:r>
            <a:r>
              <a:rPr lang="en"/>
              <a:t>tremendously</a:t>
            </a:r>
            <a:endParaRPr/>
          </a:p>
          <a:p>
            <a:pPr indent="-342900" lvl="0" marL="457200" rtl="0" algn="l">
              <a:spcBef>
                <a:spcPts val="0"/>
              </a:spcBef>
              <a:spcAft>
                <a:spcPts val="0"/>
              </a:spcAft>
              <a:buSzPts val="1800"/>
              <a:buChar char="●"/>
            </a:pPr>
            <a:r>
              <a:rPr lang="en"/>
              <a:t>Internet is available everywhere</a:t>
            </a:r>
            <a:endParaRPr/>
          </a:p>
          <a:p>
            <a:pPr indent="-342900" lvl="0" marL="457200" rtl="0" algn="l">
              <a:spcBef>
                <a:spcPts val="0"/>
              </a:spcBef>
              <a:spcAft>
                <a:spcPts val="0"/>
              </a:spcAft>
              <a:buSzPts val="1800"/>
              <a:buChar char="●"/>
            </a:pPr>
            <a:r>
              <a:rPr lang="en"/>
              <a:t>Wireless Access (4G, Wi-Fi) has become cheap and ubiquitous, 5G on the way (No physical cables required)</a:t>
            </a:r>
            <a:endParaRPr/>
          </a:p>
          <a:p>
            <a:pPr indent="-342900" lvl="0" marL="457200" rtl="0" algn="l">
              <a:spcBef>
                <a:spcPts val="0"/>
              </a:spcBef>
              <a:spcAft>
                <a:spcPts val="0"/>
              </a:spcAft>
              <a:buSzPts val="1800"/>
              <a:buChar char="●"/>
            </a:pPr>
            <a:r>
              <a:rPr lang="en"/>
              <a:t>Data transmission cost is fairly low, internet bandwidth is high</a:t>
            </a:r>
            <a:endParaRPr/>
          </a:p>
          <a:p>
            <a:pPr indent="-342900" lvl="0" marL="457200" rtl="0" algn="l">
              <a:spcBef>
                <a:spcPts val="0"/>
              </a:spcBef>
              <a:spcAft>
                <a:spcPts val="0"/>
              </a:spcAft>
              <a:buSzPts val="1800"/>
              <a:buChar char="●"/>
            </a:pPr>
            <a:r>
              <a:rPr lang="en"/>
              <a:t>Cloud computing is being used extensively (IoT devices are a window to these cloud services)</a:t>
            </a:r>
            <a:endParaRPr/>
          </a:p>
          <a:p>
            <a:pPr indent="-342900" lvl="0" marL="457200" rtl="0" algn="l">
              <a:spcBef>
                <a:spcPts val="0"/>
              </a:spcBef>
              <a:spcAft>
                <a:spcPts val="0"/>
              </a:spcAft>
              <a:buSzPts val="1800"/>
              <a:buChar char="●"/>
            </a:pPr>
            <a:r>
              <a:rPr lang="en"/>
              <a:t>Rise of Open Source Software (Rust, Web Assembly, Docker, Kubernetes, etc.)</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Embedded Systems?</a:t>
            </a:r>
            <a:endParaRPr/>
          </a:p>
        </p:txBody>
      </p:sp>
      <p:sp>
        <p:nvSpPr>
          <p:cNvPr id="364" name="Google Shape;364;p69"/>
          <p:cNvSpPr txBox="1"/>
          <p:nvPr>
            <p:ph idx="1" type="body"/>
          </p:nvPr>
        </p:nvSpPr>
        <p:spPr>
          <a:xfrm>
            <a:off x="311700" y="1152475"/>
            <a:ext cx="8520600" cy="3790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IoT devices are embedded systems</a:t>
            </a:r>
            <a:endParaRPr sz="1700"/>
          </a:p>
          <a:p>
            <a:pPr indent="-336550" lvl="0" marL="457200" rtl="0" algn="l">
              <a:spcBef>
                <a:spcPts val="0"/>
              </a:spcBef>
              <a:spcAft>
                <a:spcPts val="0"/>
              </a:spcAft>
              <a:buSzPts val="1700"/>
              <a:buChar char="●"/>
            </a:pPr>
            <a:r>
              <a:rPr lang="en" sz="1700"/>
              <a:t>Computer based Systems that do not appear to be computers - complexity is hidden from the users</a:t>
            </a:r>
            <a:endParaRPr sz="1700"/>
          </a:p>
          <a:p>
            <a:pPr indent="-336550" lvl="0" marL="457200" rtl="0" algn="l">
              <a:spcBef>
                <a:spcPts val="0"/>
              </a:spcBef>
              <a:spcAft>
                <a:spcPts val="0"/>
              </a:spcAft>
              <a:buSzPts val="1700"/>
              <a:buChar char="●"/>
            </a:pPr>
            <a:r>
              <a:rPr lang="en" sz="1700"/>
              <a:t>The complexity is embedded inside the device (that is where the name came from)</a:t>
            </a:r>
            <a:endParaRPr sz="1700"/>
          </a:p>
          <a:p>
            <a:pPr indent="-336550" lvl="0" marL="457200" rtl="0" algn="l">
              <a:spcBef>
                <a:spcPts val="0"/>
              </a:spcBef>
              <a:spcAft>
                <a:spcPts val="0"/>
              </a:spcAft>
              <a:buSzPts val="1700"/>
              <a:buChar char="●"/>
            </a:pPr>
            <a:r>
              <a:rPr lang="en" sz="1700"/>
              <a:t>IoT devices are always connected to the internet</a:t>
            </a:r>
            <a:endParaRPr sz="1700"/>
          </a:p>
          <a:p>
            <a:pPr indent="-336550" lvl="0" marL="457200" rtl="0" algn="l">
              <a:spcBef>
                <a:spcPts val="0"/>
              </a:spcBef>
              <a:spcAft>
                <a:spcPts val="0"/>
              </a:spcAft>
              <a:buSzPts val="1700"/>
              <a:buChar char="●"/>
            </a:pPr>
            <a:r>
              <a:rPr lang="en" sz="1700"/>
              <a:t>Embedded systems may have computational complexity but may or may not be connected to a network</a:t>
            </a:r>
            <a:endParaRPr sz="1700"/>
          </a:p>
          <a:p>
            <a:pPr indent="-336550" lvl="0" marL="457200" rtl="0" algn="l">
              <a:spcBef>
                <a:spcPts val="0"/>
              </a:spcBef>
              <a:spcAft>
                <a:spcPts val="0"/>
              </a:spcAft>
              <a:buSzPts val="1700"/>
              <a:buChar char="●"/>
            </a:pPr>
            <a:r>
              <a:rPr lang="en" sz="1700"/>
              <a:t>Things are moving from Embedded to IoT, a lot of thing were Embedded but are now IoT</a:t>
            </a:r>
            <a:endParaRPr sz="1700"/>
          </a:p>
          <a:p>
            <a:pPr indent="-336550" lvl="0" marL="457200" rtl="0" algn="l">
              <a:spcBef>
                <a:spcPts val="0"/>
              </a:spcBef>
              <a:spcAft>
                <a:spcPts val="0"/>
              </a:spcAft>
              <a:buSzPts val="1700"/>
              <a:buChar char="●"/>
            </a:pPr>
            <a:r>
              <a:rPr lang="en" sz="1700"/>
              <a:t>Sometime an Embedded System does not interact with the user but with another system, invisible to the user (Disk drive, anti lock braking system)</a:t>
            </a:r>
            <a:endParaRPr sz="1700"/>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 Rules in Embedded Systems</a:t>
            </a:r>
            <a:endParaRPr/>
          </a:p>
        </p:txBody>
      </p:sp>
      <p:sp>
        <p:nvSpPr>
          <p:cNvPr id="370" name="Google Shape;370;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Most embedded systems are in cost-critical markets (e.g. consumer products)</a:t>
            </a:r>
            <a:endParaRPr sz="2400"/>
          </a:p>
          <a:p>
            <a:pPr indent="-381000" lvl="0" marL="457200" rtl="0" algn="l">
              <a:spcBef>
                <a:spcPts val="0"/>
              </a:spcBef>
              <a:spcAft>
                <a:spcPts val="0"/>
              </a:spcAft>
              <a:buSzPts val="2400"/>
              <a:buChar char="●"/>
            </a:pPr>
            <a:r>
              <a:rPr lang="en" sz="2400"/>
              <a:t>Other Applications are in performance or power critical markets (e.g. military, medical)</a:t>
            </a:r>
            <a:endParaRPr sz="2400"/>
          </a:p>
          <a:p>
            <a:pPr indent="-381000" lvl="0" marL="457200" rtl="0" algn="l">
              <a:spcBef>
                <a:spcPts val="0"/>
              </a:spcBef>
              <a:spcAft>
                <a:spcPts val="0"/>
              </a:spcAft>
              <a:buSzPts val="2400"/>
              <a:buChar char="●"/>
            </a:pPr>
            <a:r>
              <a:rPr lang="en" sz="2400"/>
              <a:t>It not that we just want it to work but we want it to work under tight constraints</a:t>
            </a:r>
            <a:endParaRPr sz="2400"/>
          </a:p>
          <a:p>
            <a:pPr indent="-381000" lvl="0" marL="457200" rtl="0" algn="l">
              <a:spcBef>
                <a:spcPts val="0"/>
              </a:spcBef>
              <a:spcAft>
                <a:spcPts val="0"/>
              </a:spcAft>
              <a:buSzPts val="2400"/>
              <a:buChar char="●"/>
            </a:pPr>
            <a:r>
              <a:rPr lang="en" sz="2400"/>
              <a:t>Cannot depend on Moore’s Law to save you in the long run, it has to perform from day one</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71"/>
          <p:cNvSpPr txBox="1"/>
          <p:nvPr>
            <p:ph type="title"/>
          </p:nvPr>
        </p:nvSpPr>
        <p:spPr>
          <a:xfrm>
            <a:off x="311700" y="140225"/>
            <a:ext cx="8520600" cy="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 Systems vs Regular Platform Design</a:t>
            </a:r>
            <a:endParaRPr/>
          </a:p>
        </p:txBody>
      </p:sp>
      <p:sp>
        <p:nvSpPr>
          <p:cNvPr id="376" name="Google Shape;376;p71"/>
          <p:cNvSpPr txBox="1"/>
          <p:nvPr>
            <p:ph idx="1" type="body"/>
          </p:nvPr>
        </p:nvSpPr>
        <p:spPr>
          <a:xfrm>
            <a:off x="311700" y="695275"/>
            <a:ext cx="8520600" cy="414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Embedded devices are generally application specific. </a:t>
            </a:r>
            <a:r>
              <a:rPr lang="en">
                <a:solidFill>
                  <a:schemeClr val="dk1"/>
                </a:solidFill>
              </a:rPr>
              <a:t>Embedded systems are made to do one thing or one related set of things.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Unlike desktop, laptop computers which can run any type of program or pretty good doing any type of program.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When you know that the device is gonna do one thing, you design it for the one thing, you don't design it for everything.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general purpose machine is </a:t>
            </a:r>
            <a:r>
              <a:rPr lang="en">
                <a:solidFill>
                  <a:schemeClr val="dk1"/>
                </a:solidFill>
              </a:rPr>
              <a:t>overpowered</a:t>
            </a:r>
            <a:r>
              <a:rPr lang="en">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But embedded systems are designed specifically and they let you change the way you do design, you can just put in the things that you need to put in. Spend money on what you need to put in. So, higher design efficiency is possible in Embedded System.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embedded system you have understand both the software and hardware, which makes it more difficult.</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 Systems Structure</a:t>
            </a:r>
            <a:endParaRPr/>
          </a:p>
        </p:txBody>
      </p:sp>
      <p:sp>
        <p:nvSpPr>
          <p:cNvPr id="382" name="Google Shape;382;p72"/>
          <p:cNvSpPr/>
          <p:nvPr/>
        </p:nvSpPr>
        <p:spPr>
          <a:xfrm>
            <a:off x="524100" y="2056775"/>
            <a:ext cx="1523700" cy="6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Sensors</a:t>
            </a:r>
            <a:endParaRPr/>
          </a:p>
        </p:txBody>
      </p:sp>
      <p:sp>
        <p:nvSpPr>
          <p:cNvPr id="383" name="Google Shape;383;p72"/>
          <p:cNvSpPr/>
          <p:nvPr/>
        </p:nvSpPr>
        <p:spPr>
          <a:xfrm>
            <a:off x="3351800" y="1664675"/>
            <a:ext cx="2474100" cy="151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Microcontroller</a:t>
            </a:r>
            <a:endParaRPr/>
          </a:p>
        </p:txBody>
      </p:sp>
      <p:sp>
        <p:nvSpPr>
          <p:cNvPr id="384" name="Google Shape;384;p72"/>
          <p:cNvSpPr/>
          <p:nvPr/>
        </p:nvSpPr>
        <p:spPr>
          <a:xfrm>
            <a:off x="7057175" y="2079125"/>
            <a:ext cx="1523700" cy="6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Actuators</a:t>
            </a:r>
            <a:endParaRPr/>
          </a:p>
        </p:txBody>
      </p:sp>
      <p:cxnSp>
        <p:nvCxnSpPr>
          <p:cNvPr id="385" name="Google Shape;385;p72"/>
          <p:cNvCxnSpPr>
            <a:stCxn id="382" idx="3"/>
            <a:endCxn id="383" idx="1"/>
          </p:cNvCxnSpPr>
          <p:nvPr/>
        </p:nvCxnSpPr>
        <p:spPr>
          <a:xfrm>
            <a:off x="2047800" y="2398025"/>
            <a:ext cx="1304100" cy="22500"/>
          </a:xfrm>
          <a:prstGeom prst="straightConnector1">
            <a:avLst/>
          </a:prstGeom>
          <a:noFill/>
          <a:ln cap="flat" cmpd="sng" w="9525">
            <a:solidFill>
              <a:schemeClr val="dk2"/>
            </a:solidFill>
            <a:prstDash val="solid"/>
            <a:round/>
            <a:headEnd len="med" w="med" type="none"/>
            <a:tailEnd len="med" w="med" type="triangle"/>
          </a:ln>
        </p:spPr>
      </p:cxnSp>
      <p:cxnSp>
        <p:nvCxnSpPr>
          <p:cNvPr id="386" name="Google Shape;386;p72"/>
          <p:cNvCxnSpPr>
            <a:stCxn id="383" idx="3"/>
            <a:endCxn id="384" idx="1"/>
          </p:cNvCxnSpPr>
          <p:nvPr/>
        </p:nvCxnSpPr>
        <p:spPr>
          <a:xfrm>
            <a:off x="5825900" y="2420375"/>
            <a:ext cx="1231200" cy="0"/>
          </a:xfrm>
          <a:prstGeom prst="straightConnector1">
            <a:avLst/>
          </a:prstGeom>
          <a:noFill/>
          <a:ln cap="flat" cmpd="sng" w="9525">
            <a:solidFill>
              <a:schemeClr val="dk2"/>
            </a:solidFill>
            <a:prstDash val="solid"/>
            <a:round/>
            <a:headEnd len="med" w="med" type="none"/>
            <a:tailEnd len="med" w="med" type="triangle"/>
          </a:ln>
        </p:spPr>
      </p:cxnSp>
      <p:sp>
        <p:nvSpPr>
          <p:cNvPr id="387" name="Google Shape;387;p72"/>
          <p:cNvSpPr txBox="1"/>
          <p:nvPr/>
        </p:nvSpPr>
        <p:spPr>
          <a:xfrm>
            <a:off x="667300" y="3193350"/>
            <a:ext cx="1231200" cy="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Receives data from the outside world</a:t>
            </a:r>
            <a:endParaRPr/>
          </a:p>
        </p:txBody>
      </p:sp>
      <p:cxnSp>
        <p:nvCxnSpPr>
          <p:cNvPr id="388" name="Google Shape;388;p72"/>
          <p:cNvCxnSpPr>
            <a:stCxn id="387" idx="0"/>
          </p:cNvCxnSpPr>
          <p:nvPr/>
        </p:nvCxnSpPr>
        <p:spPr>
          <a:xfrm flipH="1" rot="5400000">
            <a:off x="1062400" y="2972850"/>
            <a:ext cx="431700" cy="93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389" name="Google Shape;389;p72"/>
          <p:cNvSpPr txBox="1"/>
          <p:nvPr/>
        </p:nvSpPr>
        <p:spPr>
          <a:xfrm>
            <a:off x="2401125" y="2453850"/>
            <a:ext cx="615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390" name="Google Shape;390;p72"/>
          <p:cNvSpPr txBox="1"/>
          <p:nvPr/>
        </p:nvSpPr>
        <p:spPr>
          <a:xfrm>
            <a:off x="6133738" y="2453850"/>
            <a:ext cx="615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Microcontrollers</a:t>
            </a:r>
            <a:endParaRPr/>
          </a:p>
        </p:txBody>
      </p:sp>
      <p:sp>
        <p:nvSpPr>
          <p:cNvPr id="396" name="Google Shape;396;p73"/>
          <p:cNvSpPr txBox="1"/>
          <p:nvPr>
            <p:ph idx="1" type="body"/>
          </p:nvPr>
        </p:nvSpPr>
        <p:spPr>
          <a:xfrm>
            <a:off x="311700" y="1152475"/>
            <a:ext cx="8520600" cy="38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Integrated </a:t>
            </a:r>
            <a:r>
              <a:rPr lang="en"/>
              <a:t>circuits</a:t>
            </a:r>
            <a:r>
              <a:rPr lang="en"/>
              <a:t> that executes a program</a:t>
            </a:r>
            <a:endParaRPr/>
          </a:p>
          <a:p>
            <a:pPr indent="0" lvl="0" marL="0" rtl="0" algn="l">
              <a:spcBef>
                <a:spcPts val="1600"/>
              </a:spcBef>
              <a:spcAft>
                <a:spcPts val="0"/>
              </a:spcAft>
              <a:buNone/>
            </a:pPr>
            <a:r>
              <a:rPr lang="en"/>
              <a:t>Microcontrollers vs Microprocessors</a:t>
            </a:r>
            <a:endParaRPr/>
          </a:p>
          <a:p>
            <a:pPr indent="0" lvl="0" marL="0" rtl="0" algn="l">
              <a:spcBef>
                <a:spcPts val="1600"/>
              </a:spcBef>
              <a:spcAft>
                <a:spcPts val="0"/>
              </a:spcAft>
              <a:buNone/>
            </a:pPr>
            <a:r>
              <a:rPr lang="en"/>
              <a:t>Slower, 16 MHz - 500 MHz</a:t>
            </a:r>
            <a:endParaRPr/>
          </a:p>
          <a:p>
            <a:pPr indent="0" lvl="0" marL="0" rtl="0" algn="l">
              <a:spcBef>
                <a:spcPts val="1600"/>
              </a:spcBef>
              <a:spcAft>
                <a:spcPts val="0"/>
              </a:spcAft>
              <a:buNone/>
            </a:pPr>
            <a:r>
              <a:rPr lang="en"/>
              <a:t>Less memory, fewer features</a:t>
            </a:r>
            <a:endParaRPr/>
          </a:p>
          <a:p>
            <a:pPr indent="0" lvl="0" marL="0" rtl="0" algn="l">
              <a:spcBef>
                <a:spcPts val="1600"/>
              </a:spcBef>
              <a:spcAft>
                <a:spcPts val="0"/>
              </a:spcAft>
              <a:buNone/>
            </a:pPr>
            <a:r>
              <a:rPr lang="en"/>
              <a:t>Much cheaper</a:t>
            </a:r>
            <a:endParaRPr/>
          </a:p>
          <a:p>
            <a:pPr indent="0" lvl="0" marL="0" rtl="0" algn="l">
              <a:spcBef>
                <a:spcPts val="1600"/>
              </a:spcBef>
              <a:spcAft>
                <a:spcPts val="0"/>
              </a:spcAft>
              <a:buNone/>
            </a:pPr>
            <a:r>
              <a:rPr lang="en"/>
              <a:t>You write your program on computer, compile it and upload it to the flash memory of the microcontroller. As soon as there is power it runs the program.</a:t>
            </a:r>
            <a:endParaRPr/>
          </a:p>
          <a:p>
            <a:pPr indent="0" lvl="0" marL="0" rtl="0" algn="l">
              <a:spcBef>
                <a:spcPts val="1600"/>
              </a:spcBef>
              <a:spcAft>
                <a:spcPts val="1600"/>
              </a:spcAft>
              <a:buNone/>
            </a:pPr>
            <a:r>
              <a:rPr lang="en"/>
              <a:t>We will use Rust and C to program microcontrollers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Sensors</a:t>
            </a:r>
            <a:endParaRPr/>
          </a:p>
        </p:txBody>
      </p:sp>
      <p:sp>
        <p:nvSpPr>
          <p:cNvPr id="402" name="Google Shape;402;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ensors just receive information from the environment.</a:t>
            </a:r>
            <a:endParaRPr/>
          </a:p>
          <a:p>
            <a:pPr indent="0" lvl="0" marL="0" rtl="0" algn="l">
              <a:spcBef>
                <a:spcPts val="1600"/>
              </a:spcBef>
              <a:spcAft>
                <a:spcPts val="0"/>
              </a:spcAft>
              <a:buNone/>
            </a:pPr>
            <a:r>
              <a:rPr lang="en"/>
              <a:t>Thermistor: Receives temperature information.</a:t>
            </a:r>
            <a:endParaRPr/>
          </a:p>
          <a:p>
            <a:pPr indent="0" lvl="0" marL="0" rtl="0" algn="l">
              <a:spcBef>
                <a:spcPts val="1600"/>
              </a:spcBef>
              <a:spcAft>
                <a:spcPts val="0"/>
              </a:spcAft>
              <a:buNone/>
            </a:pPr>
            <a:r>
              <a:rPr lang="en"/>
              <a:t>Photoresistor: It reports light intensity.</a:t>
            </a:r>
            <a:endParaRPr/>
          </a:p>
          <a:p>
            <a:pPr indent="0" lvl="0" marL="0" rtl="0" algn="l">
              <a:spcBef>
                <a:spcPts val="1600"/>
              </a:spcBef>
              <a:spcAft>
                <a:spcPts val="0"/>
              </a:spcAft>
              <a:buNone/>
            </a:pPr>
            <a:r>
              <a:rPr lang="en"/>
              <a:t>CMOS camera (digital camera): It captures images</a:t>
            </a:r>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Actuators</a:t>
            </a:r>
            <a:endParaRPr/>
          </a:p>
        </p:txBody>
      </p:sp>
      <p:sp>
        <p:nvSpPr>
          <p:cNvPr id="408" name="Google Shape;408;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Actuators cause events to occur in the environment.</a:t>
            </a:r>
            <a:endParaRPr/>
          </a:p>
          <a:p>
            <a:pPr indent="0" lvl="0" marL="0" rtl="0" algn="l">
              <a:spcBef>
                <a:spcPts val="1600"/>
              </a:spcBef>
              <a:spcAft>
                <a:spcPts val="0"/>
              </a:spcAft>
              <a:buNone/>
            </a:pPr>
            <a:r>
              <a:rPr lang="en"/>
              <a:t>LEDs (light emitting diodes): they turn lights off and on</a:t>
            </a:r>
            <a:endParaRPr/>
          </a:p>
          <a:p>
            <a:pPr indent="0" lvl="0" marL="0" rtl="0" algn="l">
              <a:spcBef>
                <a:spcPts val="1600"/>
              </a:spcBef>
              <a:spcAft>
                <a:spcPts val="0"/>
              </a:spcAft>
              <a:buNone/>
            </a:pPr>
            <a:r>
              <a:rPr lang="en"/>
              <a:t>LCDs (liquid crystal displays): like what's on my digital watch</a:t>
            </a:r>
            <a:endParaRPr/>
          </a:p>
          <a:p>
            <a:pPr indent="0" lvl="0" marL="0" rtl="0" algn="l">
              <a:spcBef>
                <a:spcPts val="1600"/>
              </a:spcBef>
              <a:spcAft>
                <a:spcPts val="1600"/>
              </a:spcAft>
              <a:buNone/>
            </a:pPr>
            <a:r>
              <a:rPr lang="en"/>
              <a:t>Servo motor: motors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 to </a:t>
            </a:r>
            <a:r>
              <a:rPr lang="en"/>
              <a:t>Digital</a:t>
            </a:r>
            <a:r>
              <a:rPr lang="en"/>
              <a:t> Conversion</a:t>
            </a:r>
            <a:endParaRPr/>
          </a:p>
        </p:txBody>
      </p:sp>
      <p:sp>
        <p:nvSpPr>
          <p:cNvPr id="414" name="Google Shape;414;p76"/>
          <p:cNvSpPr txBox="1"/>
          <p:nvPr>
            <p:ph idx="1" type="body"/>
          </p:nvPr>
        </p:nvSpPr>
        <p:spPr>
          <a:xfrm>
            <a:off x="311700" y="1000075"/>
            <a:ext cx="8520600" cy="386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Converts Analog Data to </a:t>
            </a:r>
            <a:r>
              <a:rPr lang="en"/>
              <a:t>Digital</a:t>
            </a:r>
            <a:r>
              <a:rPr lang="en"/>
              <a:t> Data</a:t>
            </a:r>
            <a:endParaRPr/>
          </a:p>
          <a:p>
            <a:pPr indent="-342900" lvl="0" marL="457200" rtl="0" algn="l">
              <a:spcBef>
                <a:spcPts val="0"/>
              </a:spcBef>
              <a:spcAft>
                <a:spcPts val="0"/>
              </a:spcAft>
              <a:buSzPts val="1800"/>
              <a:buChar char="●"/>
            </a:pPr>
            <a:r>
              <a:rPr lang="en"/>
              <a:t>Used to interface with analog sensors</a:t>
            </a:r>
            <a:endParaRPr/>
          </a:p>
          <a:p>
            <a:pPr indent="-342900" lvl="0" marL="457200" rtl="0" algn="l">
              <a:spcBef>
                <a:spcPts val="0"/>
              </a:spcBef>
              <a:spcAft>
                <a:spcPts val="0"/>
              </a:spcAft>
              <a:buSzPts val="1800"/>
              <a:buChar char="●"/>
            </a:pPr>
            <a:r>
              <a:rPr lang="en"/>
              <a:t>Analog to digital is the same as the difference between real numbers and integers</a:t>
            </a:r>
            <a:endParaRPr/>
          </a:p>
          <a:p>
            <a:pPr indent="-342900" lvl="0" marL="457200" rtl="0" algn="l">
              <a:spcBef>
                <a:spcPts val="0"/>
              </a:spcBef>
              <a:spcAft>
                <a:spcPts val="0"/>
              </a:spcAft>
              <a:buSzPts val="1800"/>
              <a:buChar char="●"/>
            </a:pPr>
            <a:r>
              <a:rPr lang="en"/>
              <a:t>So the universe. The world in general to the perception of humans is analog.</a:t>
            </a:r>
            <a:endParaRPr/>
          </a:p>
          <a:p>
            <a:pPr indent="-342900" lvl="0" marL="457200" rtl="0" algn="l">
              <a:spcBef>
                <a:spcPts val="0"/>
              </a:spcBef>
              <a:spcAft>
                <a:spcPts val="0"/>
              </a:spcAft>
              <a:buSzPts val="1800"/>
              <a:buChar char="●"/>
            </a:pPr>
            <a:r>
              <a:rPr lang="en"/>
              <a:t>Digital phenomena is something that's either off or on, or at least has some discrete number of states.</a:t>
            </a:r>
            <a:endParaRPr/>
          </a:p>
          <a:p>
            <a:pPr indent="-342900" lvl="0" marL="457200" rtl="0" algn="l">
              <a:spcBef>
                <a:spcPts val="0"/>
              </a:spcBef>
              <a:spcAft>
                <a:spcPts val="0"/>
              </a:spcAft>
              <a:buSzPts val="1800"/>
              <a:buChar char="●"/>
            </a:pPr>
            <a:r>
              <a:rPr lang="en"/>
              <a:t>In order for our program on our microcontroller to be able to use information from sensors, that analog signal has to be converted to a digital value.</a:t>
            </a:r>
            <a:endParaRPr/>
          </a:p>
          <a:p>
            <a:pPr indent="-342900" lvl="0" marL="457200" rtl="0" algn="l">
              <a:spcBef>
                <a:spcPts val="0"/>
              </a:spcBef>
              <a:spcAft>
                <a:spcPts val="0"/>
              </a:spcAft>
              <a:buSzPts val="1800"/>
              <a:buChar char="●"/>
            </a:pPr>
            <a:r>
              <a:rPr lang="en"/>
              <a:t>Now on the output end, you usually need digital to analog conversion. So let's say I have a microcontroller and it's outputting some sound to some speakers. These speakers are analog devices, they need analog signal.</a:t>
            </a:r>
            <a:endParaRPr/>
          </a:p>
          <a:p>
            <a:pPr indent="0" lvl="0" marL="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icrocontroller Characteristics</a:t>
            </a:r>
            <a:endParaRPr/>
          </a:p>
        </p:txBody>
      </p:sp>
      <p:sp>
        <p:nvSpPr>
          <p:cNvPr id="420" name="Google Shape;420;p77"/>
          <p:cNvSpPr txBox="1"/>
          <p:nvPr>
            <p:ph idx="1" type="body"/>
          </p:nvPr>
        </p:nvSpPr>
        <p:spPr>
          <a:xfrm>
            <a:off x="311700" y="1152475"/>
            <a:ext cx="8520600" cy="38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(ARM, ESP32)</a:t>
            </a:r>
            <a:r>
              <a:rPr lang="en"/>
              <a:t> </a:t>
            </a:r>
            <a:endParaRPr/>
          </a:p>
          <a:p>
            <a:pPr indent="0" lvl="0" marL="0" rtl="0" algn="l">
              <a:spcBef>
                <a:spcPts val="1600"/>
              </a:spcBef>
              <a:spcAft>
                <a:spcPts val="0"/>
              </a:spcAft>
              <a:buNone/>
            </a:pPr>
            <a:r>
              <a:rPr lang="en"/>
              <a:t>Datapath bitwidth (4 - 128 bits)</a:t>
            </a:r>
            <a:endParaRPr/>
          </a:p>
          <a:p>
            <a:pPr indent="-342900" lvl="0" marL="457200" rtl="0" algn="l">
              <a:spcBef>
                <a:spcPts val="1600"/>
              </a:spcBef>
              <a:spcAft>
                <a:spcPts val="0"/>
              </a:spcAft>
              <a:buSzPts val="1800"/>
              <a:buChar char="●"/>
            </a:pPr>
            <a:r>
              <a:rPr lang="en"/>
              <a:t>Number of bits in each </a:t>
            </a:r>
            <a:r>
              <a:rPr lang="en"/>
              <a:t>registry</a:t>
            </a:r>
            <a:endParaRPr/>
          </a:p>
          <a:p>
            <a:pPr indent="-342900" lvl="0" marL="457200" rtl="0" algn="l">
              <a:spcBef>
                <a:spcPts val="0"/>
              </a:spcBef>
              <a:spcAft>
                <a:spcPts val="0"/>
              </a:spcAft>
              <a:buSzPts val="1800"/>
              <a:buChar char="●"/>
            </a:pPr>
            <a:r>
              <a:rPr lang="en"/>
              <a:t>Determine accuracy and data throughput</a:t>
            </a:r>
            <a:endParaRPr/>
          </a:p>
          <a:p>
            <a:pPr indent="0" lvl="0" marL="0" rtl="0" algn="l">
              <a:spcBef>
                <a:spcPts val="1600"/>
              </a:spcBef>
              <a:spcAft>
                <a:spcPts val="0"/>
              </a:spcAft>
              <a:buNone/>
            </a:pPr>
            <a:r>
              <a:rPr lang="en"/>
              <a:t>Input/Output pins</a:t>
            </a:r>
            <a:endParaRPr/>
          </a:p>
          <a:p>
            <a:pPr indent="-342900" lvl="0" marL="457200" rtl="0" algn="l">
              <a:spcBef>
                <a:spcPts val="1600"/>
              </a:spcBef>
              <a:spcAft>
                <a:spcPts val="0"/>
              </a:spcAft>
              <a:buSzPts val="1800"/>
              <a:buChar char="●"/>
            </a:pPr>
            <a:r>
              <a:rPr lang="en"/>
              <a:t>Need enough pins to support the application</a:t>
            </a:r>
            <a:endParaRPr/>
          </a:p>
          <a:p>
            <a:pPr indent="0" lvl="0" marL="0" rtl="0" algn="l">
              <a:spcBef>
                <a:spcPts val="1600"/>
              </a:spcBef>
              <a:spcAft>
                <a:spcPts val="0"/>
              </a:spcAft>
              <a:buNone/>
            </a:pPr>
            <a:r>
              <a:rPr lang="en"/>
              <a:t>Performance </a:t>
            </a:r>
            <a:endParaRPr/>
          </a:p>
          <a:p>
            <a:pPr indent="-342900" lvl="0" marL="457200" rtl="0" algn="l">
              <a:spcBef>
                <a:spcPts val="1600"/>
              </a:spcBef>
              <a:spcAft>
                <a:spcPts val="0"/>
              </a:spcAft>
              <a:buSzPts val="1800"/>
              <a:buChar char="●"/>
            </a:pPr>
            <a:r>
              <a:rPr lang="en"/>
              <a:t>The clock rates are slower than desktops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three industrial revolutions</a:t>
            </a:r>
            <a:endParaRPr/>
          </a:p>
        </p:txBody>
      </p:sp>
      <p:sp>
        <p:nvSpPr>
          <p:cNvPr id="141" name="Google Shape;141;p33"/>
          <p:cNvSpPr txBox="1"/>
          <p:nvPr>
            <p:ph idx="1" type="body"/>
          </p:nvPr>
        </p:nvSpPr>
        <p:spPr>
          <a:xfrm>
            <a:off x="311700" y="619075"/>
            <a:ext cx="8520600" cy="452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Zvika Krieger, the head of technology policy and partnerships at WEF, told CNBC that there is a common theme among each of the industrial revolutions: </a:t>
            </a:r>
            <a:r>
              <a:rPr b="1" lang="en"/>
              <a:t>the invention of a specific technology that changed society fundamentally.</a:t>
            </a:r>
            <a:endParaRPr b="1"/>
          </a:p>
          <a:p>
            <a:pPr indent="-342900" lvl="0" marL="457200" rtl="0" algn="l">
              <a:spcBef>
                <a:spcPts val="0"/>
              </a:spcBef>
              <a:spcAft>
                <a:spcPts val="0"/>
              </a:spcAft>
              <a:buSzPts val="1800"/>
              <a:buChar char="●"/>
            </a:pPr>
            <a:r>
              <a:rPr lang="en"/>
              <a:t>The First Industrial Revolution started in Britain around 1760. It was powered by a major invention: </a:t>
            </a:r>
            <a:r>
              <a:rPr b="1" lang="en"/>
              <a:t>the steam engine</a:t>
            </a:r>
            <a:r>
              <a:rPr lang="en"/>
              <a:t>. The steam engine enabled new manufacturing processes, leading to the creation of factories.</a:t>
            </a:r>
            <a:endParaRPr/>
          </a:p>
          <a:p>
            <a:pPr indent="-342900" lvl="0" marL="457200" rtl="0" algn="l">
              <a:spcBef>
                <a:spcPts val="0"/>
              </a:spcBef>
              <a:spcAft>
                <a:spcPts val="0"/>
              </a:spcAft>
              <a:buSzPts val="1800"/>
              <a:buChar char="●"/>
            </a:pPr>
            <a:r>
              <a:rPr lang="en"/>
              <a:t>The Second Industrial Revolution came roughly one century later and was characterized by </a:t>
            </a:r>
            <a:r>
              <a:rPr b="1" lang="en"/>
              <a:t>mass production</a:t>
            </a:r>
            <a:r>
              <a:rPr lang="en"/>
              <a:t> in new industries like steel, oil and electricity. The light bulb, telephone and internal combustion engine were some of the key inventions of this era.</a:t>
            </a:r>
            <a:endParaRPr/>
          </a:p>
          <a:p>
            <a:pPr indent="-342900" lvl="0" marL="457200" rtl="0" algn="l">
              <a:spcBef>
                <a:spcPts val="0"/>
              </a:spcBef>
              <a:spcAft>
                <a:spcPts val="0"/>
              </a:spcAft>
              <a:buSzPts val="1800"/>
              <a:buChar char="●"/>
            </a:pPr>
            <a:r>
              <a:rPr lang="en"/>
              <a:t>The inventions of the semiconductor, personal computer and the internet marked the Third Industrial Revolution starting in the 1960s. This is also referred to as the "</a:t>
            </a:r>
            <a:r>
              <a:rPr b="1" lang="en"/>
              <a:t>Digital Revolution</a:t>
            </a:r>
            <a:r>
              <a:rPr lang="en"/>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Other </a:t>
            </a:r>
            <a:r>
              <a:rPr lang="en"/>
              <a:t>Microcontroller Characteristics</a:t>
            </a:r>
            <a:endParaRPr/>
          </a:p>
        </p:txBody>
      </p:sp>
      <p:sp>
        <p:nvSpPr>
          <p:cNvPr id="426" name="Google Shape;426;p78"/>
          <p:cNvSpPr txBox="1"/>
          <p:nvPr>
            <p:ph idx="1" type="body"/>
          </p:nvPr>
        </p:nvSpPr>
        <p:spPr>
          <a:xfrm>
            <a:off x="311700" y="1000075"/>
            <a:ext cx="852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Timers</a:t>
            </a:r>
            <a:endParaRPr sz="1600"/>
          </a:p>
          <a:p>
            <a:pPr indent="-330200" lvl="0" marL="457200" rtl="0" algn="l">
              <a:spcBef>
                <a:spcPts val="1600"/>
              </a:spcBef>
              <a:spcAft>
                <a:spcPts val="0"/>
              </a:spcAft>
              <a:buSzPts val="1600"/>
              <a:buChar char="●"/>
            </a:pPr>
            <a:r>
              <a:rPr lang="en" sz="1600"/>
              <a:t>Needed for real-time applications</a:t>
            </a:r>
            <a:endParaRPr sz="1600"/>
          </a:p>
          <a:p>
            <a:pPr indent="0" lvl="0" marL="0" rtl="0" algn="l">
              <a:spcBef>
                <a:spcPts val="1600"/>
              </a:spcBef>
              <a:spcAft>
                <a:spcPts val="0"/>
              </a:spcAft>
              <a:buNone/>
            </a:pPr>
            <a:r>
              <a:rPr lang="en" sz="1600"/>
              <a:t>Analog to Digital Convertors</a:t>
            </a:r>
            <a:endParaRPr sz="1600"/>
          </a:p>
          <a:p>
            <a:pPr indent="-330200" lvl="0" marL="457200" rtl="0" algn="l">
              <a:spcBef>
                <a:spcPts val="1600"/>
              </a:spcBef>
              <a:spcAft>
                <a:spcPts val="0"/>
              </a:spcAft>
              <a:buSzPts val="1600"/>
              <a:buChar char="●"/>
            </a:pPr>
            <a:r>
              <a:rPr lang="en" sz="1600"/>
              <a:t>Used to read input from analog sensors</a:t>
            </a:r>
            <a:endParaRPr sz="1600"/>
          </a:p>
          <a:p>
            <a:pPr indent="0" lvl="0" marL="0" rtl="0" algn="l">
              <a:spcBef>
                <a:spcPts val="1600"/>
              </a:spcBef>
              <a:spcAft>
                <a:spcPts val="0"/>
              </a:spcAft>
              <a:buNone/>
            </a:pPr>
            <a:r>
              <a:rPr lang="en" sz="1600"/>
              <a:t>Low power modes</a:t>
            </a:r>
            <a:endParaRPr sz="1600"/>
          </a:p>
          <a:p>
            <a:pPr indent="-330200" lvl="0" marL="457200" rtl="0" algn="l">
              <a:spcBef>
                <a:spcPts val="1600"/>
              </a:spcBef>
              <a:spcAft>
                <a:spcPts val="0"/>
              </a:spcAft>
              <a:buSzPts val="1600"/>
              <a:buChar char="●"/>
            </a:pPr>
            <a:r>
              <a:rPr lang="en" sz="1600"/>
              <a:t>Power saving is key</a:t>
            </a:r>
            <a:endParaRPr sz="1600"/>
          </a:p>
          <a:p>
            <a:pPr indent="0" lvl="0" marL="0" rtl="0" algn="l">
              <a:spcBef>
                <a:spcPts val="1600"/>
              </a:spcBef>
              <a:spcAft>
                <a:spcPts val="0"/>
              </a:spcAft>
              <a:buNone/>
            </a:pPr>
            <a:r>
              <a:rPr lang="en" sz="1600"/>
              <a:t>Communication protocol support</a:t>
            </a:r>
            <a:endParaRPr sz="1600"/>
          </a:p>
          <a:p>
            <a:pPr indent="-330200" lvl="0" marL="457200" rtl="0" algn="l">
              <a:spcBef>
                <a:spcPts val="1600"/>
              </a:spcBef>
              <a:spcAft>
                <a:spcPts val="0"/>
              </a:spcAft>
              <a:buSzPts val="1600"/>
              <a:buChar char="●"/>
            </a:pPr>
            <a:r>
              <a:rPr lang="en" sz="1600"/>
              <a:t>Interface with other IC’s</a:t>
            </a:r>
            <a:endParaRPr sz="1600"/>
          </a:p>
          <a:p>
            <a:pPr indent="-330200" lvl="0" marL="457200" rtl="0" algn="l">
              <a:spcBef>
                <a:spcPts val="0"/>
              </a:spcBef>
              <a:spcAft>
                <a:spcPts val="0"/>
              </a:spcAft>
              <a:buSzPts val="1600"/>
              <a:buChar char="●"/>
            </a:pPr>
            <a:r>
              <a:rPr lang="en" sz="1600"/>
              <a:t>UART, I2C, SPI, etc.</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Devices are a Window to Cloud Services</a:t>
            </a:r>
            <a:endParaRPr/>
          </a:p>
        </p:txBody>
      </p:sp>
      <p:sp>
        <p:nvSpPr>
          <p:cNvPr id="432" name="Google Shape;432;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Assistant and Alexa (processing is done on the cloud)</a:t>
            </a:r>
            <a:endParaRPr/>
          </a:p>
          <a:p>
            <a:pPr indent="0" lvl="0" marL="0" rtl="0" algn="l">
              <a:spcBef>
                <a:spcPts val="1600"/>
              </a:spcBef>
              <a:spcAft>
                <a:spcPts val="0"/>
              </a:spcAft>
              <a:buNone/>
            </a:pPr>
            <a:r>
              <a:rPr lang="en"/>
              <a:t>Netflix (Movie is not sitting on your phone but are in the cloud)</a:t>
            </a:r>
            <a:endParaRPr/>
          </a:p>
          <a:p>
            <a:pPr indent="0" lvl="0" marL="0" rtl="0" algn="l">
              <a:spcBef>
                <a:spcPts val="1600"/>
              </a:spcBef>
              <a:spcAft>
                <a:spcPts val="0"/>
              </a:spcAft>
              <a:buNone/>
            </a:pPr>
            <a:r>
              <a:rPr lang="en"/>
              <a:t>IoT devices give access to huge databases and computation resources on the cloud</a:t>
            </a:r>
            <a:endParaRPr/>
          </a:p>
          <a:p>
            <a:pPr indent="0" lvl="0" marL="0" rtl="0" algn="l">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involves two essential components</a:t>
            </a:r>
            <a:endParaRPr/>
          </a:p>
        </p:txBody>
      </p:sp>
      <p:sp>
        <p:nvSpPr>
          <p:cNvPr id="438" name="Google Shape;438;p80"/>
          <p:cNvSpPr txBox="1"/>
          <p:nvPr>
            <p:ph idx="1" type="body"/>
          </p:nvPr>
        </p:nvSpPr>
        <p:spPr>
          <a:xfrm>
            <a:off x="311700" y="1152475"/>
            <a:ext cx="3999900" cy="72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device-side (made up of individual devices) that acts as a data source</a:t>
            </a:r>
            <a:endParaRPr/>
          </a:p>
        </p:txBody>
      </p:sp>
      <p:sp>
        <p:nvSpPr>
          <p:cNvPr id="439" name="Google Shape;439;p80"/>
          <p:cNvSpPr txBox="1"/>
          <p:nvPr>
            <p:ph idx="2" type="body"/>
          </p:nvPr>
        </p:nvSpPr>
        <p:spPr>
          <a:xfrm>
            <a:off x="4832400" y="1152475"/>
            <a:ext cx="3999900" cy="84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cloud-side that gathers data and provides resources for analyzing it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Water Pricing During Summer</a:t>
            </a:r>
            <a:endParaRPr/>
          </a:p>
        </p:txBody>
      </p:sp>
      <p:pic>
        <p:nvPicPr>
          <p:cNvPr id="445" name="Google Shape;445;p81"/>
          <p:cNvPicPr preferRelativeResize="0"/>
          <p:nvPr/>
        </p:nvPicPr>
        <p:blipFill>
          <a:blip r:embed="rId3">
            <a:alphaModFix/>
          </a:blip>
          <a:stretch>
            <a:fillRect/>
          </a:stretch>
        </p:blipFill>
        <p:spPr>
          <a:xfrm>
            <a:off x="152400" y="1170125"/>
            <a:ext cx="8839200" cy="372091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ategories of IoT devices and services: Maker IoT</a:t>
            </a:r>
            <a:endParaRPr/>
          </a:p>
        </p:txBody>
      </p:sp>
      <p:sp>
        <p:nvSpPr>
          <p:cNvPr id="451" name="Google Shape;451;p82"/>
          <p:cNvSpPr txBox="1"/>
          <p:nvPr>
            <p:ph idx="1" type="body"/>
          </p:nvPr>
        </p:nvSpPr>
        <p:spPr>
          <a:xfrm>
            <a:off x="311700" y="1071025"/>
            <a:ext cx="8520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term "maker" has come to be equated with “hobbyist” and refers to those who like to build things to experiment or for personal use out of electronic components. When it comes to IoT, the idea of building unpolished but functional devices that collect data, using cloud services to gather and store that data, and maybe even doing analytics on the data collected all is a part of what is included in this category. But a commercial business may employ a maker's approach to experiment with ideas, create proof-of-concept devices, do costing, and other planning exercises. So "maker" need not be limited to hobbyists but describes an approach to development.</a:t>
            </a:r>
            <a:endParaRPr/>
          </a:p>
          <a:p>
            <a:pPr indent="0" lvl="0" marL="0" rtl="0" algn="l">
              <a:spcBef>
                <a:spcPts val="16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 IOT</a:t>
            </a:r>
            <a:endParaRPr/>
          </a:p>
        </p:txBody>
      </p:sp>
      <p:sp>
        <p:nvSpPr>
          <p:cNvPr id="457" name="Google Shape;457;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 largely consists of commercial devices and associated services that are geared towards home or personal use such as connected thermostats or appliances. While the basic IoT concepts apply, the scope of what the devices collect, how they manage and store data, and how the data is used may be much more limited than what you'd find in an enterprise environment.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Enterprise IoT</a:t>
            </a:r>
            <a:endParaRPr/>
          </a:p>
        </p:txBody>
      </p:sp>
      <p:sp>
        <p:nvSpPr>
          <p:cNvPr id="463" name="Google Shape;463;p84"/>
          <p:cNvSpPr txBox="1"/>
          <p:nvPr>
            <p:ph idx="1" type="body"/>
          </p:nvPr>
        </p:nvSpPr>
        <p:spPr>
          <a:xfrm>
            <a:off x="311700" y="1000075"/>
            <a:ext cx="8520600" cy="38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Whereas Consumer IoT is focused on “turnkey” device solutions that solve specific problems or enable new scenarios for individuals or homes, enterprise-class IoT is focused on solving specific business problems like efficiency, reducing waste, increasing speed to market or of production, and providing intelligence on how business systems are running. A single enterprise may deploy dozens of devices that work in concert to give a business a single view of a factory or fleet of planes or gas pipeline. Enterprises also may require real-time data and real-time analysis of those data in order to make just-in-time adjustments or prevent disastrous consequences from a failed system. Consumer-grade IoT products rarely require this so the type of architecture needed in an enterprise will be more involved and require more services than a consumer solution requires.</a:t>
            </a:r>
            <a:endParaRPr/>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85"/>
          <p:cNvSpPr txBox="1"/>
          <p:nvPr>
            <p:ph type="title"/>
          </p:nvPr>
        </p:nvSpPr>
        <p:spPr>
          <a:xfrm>
            <a:off x="311700" y="445025"/>
            <a:ext cx="867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IoT for Manufacturing</a:t>
            </a:r>
            <a:endParaRPr sz="2300"/>
          </a:p>
        </p:txBody>
      </p:sp>
      <p:sp>
        <p:nvSpPr>
          <p:cNvPr id="469" name="Google Shape;469;p85"/>
          <p:cNvSpPr txBox="1"/>
          <p:nvPr>
            <p:ph idx="1" type="body"/>
          </p:nvPr>
        </p:nvSpPr>
        <p:spPr>
          <a:xfrm>
            <a:off x="311700" y="1017725"/>
            <a:ext cx="8520600" cy="3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highlights the following benefits for implementing IoT solutions in a manufacturing scenario:</a:t>
            </a:r>
            <a:endParaRPr/>
          </a:p>
          <a:p>
            <a:pPr indent="-342900" lvl="0" marL="457200" rtl="0" algn="l">
              <a:spcBef>
                <a:spcPts val="1600"/>
              </a:spcBef>
              <a:spcAft>
                <a:spcPts val="0"/>
              </a:spcAft>
              <a:buSzPts val="1800"/>
              <a:buChar char="●"/>
            </a:pPr>
            <a:r>
              <a:rPr lang="en"/>
              <a:t>Improved visibility across your manufacturing operations—make more informed decisions with a real-time picture of operational status</a:t>
            </a:r>
            <a:endParaRPr/>
          </a:p>
          <a:p>
            <a:pPr indent="-342900" lvl="0" marL="457200" rtl="0" algn="l">
              <a:spcBef>
                <a:spcPts val="0"/>
              </a:spcBef>
              <a:spcAft>
                <a:spcPts val="0"/>
              </a:spcAft>
              <a:buSzPts val="1800"/>
              <a:buChar char="●"/>
            </a:pPr>
            <a:r>
              <a:rPr lang="en"/>
              <a:t>Improved utilization—maximize asset performance and uptime with the visibility required for central monitoring and management</a:t>
            </a:r>
            <a:endParaRPr/>
          </a:p>
          <a:p>
            <a:pPr indent="-342900" lvl="0" marL="457200" rtl="0" algn="l">
              <a:spcBef>
                <a:spcPts val="0"/>
              </a:spcBef>
              <a:spcAft>
                <a:spcPts val="0"/>
              </a:spcAft>
              <a:buSzPts val="1800"/>
              <a:buChar char="●"/>
            </a:pPr>
            <a:r>
              <a:rPr lang="en"/>
              <a:t>Reduced waste—take faster action to reduce or prevent certain forms of waste, thanks to insight on key production metrics</a:t>
            </a:r>
            <a:endParaRPr/>
          </a:p>
          <a:p>
            <a:pPr indent="-342900" lvl="0" marL="457200" rtl="0" algn="l">
              <a:spcBef>
                <a:spcPts val="0"/>
              </a:spcBef>
              <a:spcAft>
                <a:spcPts val="0"/>
              </a:spcAft>
              <a:buSzPts val="1800"/>
              <a:buChar char="●"/>
            </a:pPr>
            <a:r>
              <a:rPr lang="en"/>
              <a:t>Targeted cost savings—benchmark resource usage and identify inefficiencies to support operational improvements</a:t>
            </a:r>
            <a:endParaRPr/>
          </a:p>
          <a:p>
            <a:pPr indent="-342900" lvl="0" marL="457200" rtl="0" algn="l">
              <a:spcBef>
                <a:spcPts val="0"/>
              </a:spcBef>
              <a:spcAft>
                <a:spcPts val="0"/>
              </a:spcAft>
              <a:buSzPts val="1800"/>
              <a:buChar char="●"/>
            </a:pPr>
            <a:r>
              <a:rPr lang="en"/>
              <a:t>Improved quality—detect and prevent quality problems by finding and addressing equipment issues sooner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enabled Smart City</a:t>
            </a:r>
            <a:endParaRPr/>
          </a:p>
        </p:txBody>
      </p:sp>
      <p:sp>
        <p:nvSpPr>
          <p:cNvPr id="475" name="Google Shape;475;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Telecom company AT&amp;T describes the following benefits of a city fitted with smart devices that provide real-time data on things like parking, traffic, violent activities, and air quality:</a:t>
            </a:r>
            <a:endParaRPr/>
          </a:p>
          <a:p>
            <a:pPr indent="-342900" lvl="0" marL="457200" rtl="0" algn="l">
              <a:spcBef>
                <a:spcPts val="1600"/>
              </a:spcBef>
              <a:spcAft>
                <a:spcPts val="0"/>
              </a:spcAft>
              <a:buSzPts val="1800"/>
              <a:buChar char="●"/>
            </a:pPr>
            <a:r>
              <a:rPr lang="en"/>
              <a:t>Enhanced citizen safety</a:t>
            </a:r>
            <a:endParaRPr/>
          </a:p>
          <a:p>
            <a:pPr indent="-342900" lvl="0" marL="457200" rtl="0" algn="l">
              <a:spcBef>
                <a:spcPts val="0"/>
              </a:spcBef>
              <a:spcAft>
                <a:spcPts val="0"/>
              </a:spcAft>
              <a:buSzPts val="1800"/>
              <a:buChar char="●"/>
            </a:pPr>
            <a:r>
              <a:rPr lang="en"/>
              <a:t>Optimized public services</a:t>
            </a:r>
            <a:endParaRPr/>
          </a:p>
          <a:p>
            <a:pPr indent="-342900" lvl="0" marL="457200" rtl="0" algn="l">
              <a:spcBef>
                <a:spcPts val="0"/>
              </a:spcBef>
              <a:spcAft>
                <a:spcPts val="0"/>
              </a:spcAft>
              <a:buSzPts val="1800"/>
              <a:buChar char="●"/>
            </a:pPr>
            <a:r>
              <a:rPr lang="en"/>
              <a:t>Economic growth</a:t>
            </a:r>
            <a:endParaRPr/>
          </a:p>
          <a:p>
            <a:pPr indent="-342900" lvl="0" marL="457200" rtl="0" algn="l">
              <a:spcBef>
                <a:spcPts val="0"/>
              </a:spcBef>
              <a:spcAft>
                <a:spcPts val="0"/>
              </a:spcAft>
              <a:buSzPts val="1800"/>
              <a:buChar char="●"/>
            </a:pPr>
            <a:r>
              <a:rPr lang="en"/>
              <a:t>Improved traffic flow</a:t>
            </a:r>
            <a:endParaRPr/>
          </a:p>
          <a:p>
            <a:pPr indent="-342900" lvl="0" marL="457200" rtl="0" algn="l">
              <a:spcBef>
                <a:spcPts val="0"/>
              </a:spcBef>
              <a:spcAft>
                <a:spcPts val="0"/>
              </a:spcAft>
              <a:buSzPts val="1800"/>
              <a:buChar char="●"/>
            </a:pPr>
            <a:r>
              <a:rPr lang="en"/>
              <a:t>Improved environment</a:t>
            </a:r>
            <a:endParaRPr/>
          </a:p>
          <a:p>
            <a:pPr indent="-342900" lvl="0" marL="457200" rtl="0" algn="l">
              <a:spcBef>
                <a:spcPts val="0"/>
              </a:spcBef>
              <a:spcAft>
                <a:spcPts val="0"/>
              </a:spcAft>
              <a:buSzPts val="1800"/>
              <a:buChar char="●"/>
            </a:pPr>
            <a:r>
              <a:rPr lang="en"/>
              <a:t>Empowered civic engagement</a:t>
            </a:r>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enabled Retail</a:t>
            </a:r>
            <a:endParaRPr/>
          </a:p>
        </p:txBody>
      </p:sp>
      <p:sp>
        <p:nvSpPr>
          <p:cNvPr id="481" name="Google Shape;481;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Analytics company SAS reports that IoT is starting to find its way into the retail experience. Using devices like RFID tags, mobile devices, and even digital signs, retail is embracing the advantages IoT can provide. The SAS report highlights five places where retail is using IoT to enhance their business and customer's experience:</a:t>
            </a:r>
            <a:endParaRPr/>
          </a:p>
          <a:p>
            <a:pPr indent="-342900" lvl="0" marL="457200" rtl="0" algn="l">
              <a:spcBef>
                <a:spcPts val="1600"/>
              </a:spcBef>
              <a:spcAft>
                <a:spcPts val="0"/>
              </a:spcAft>
              <a:buSzPts val="1800"/>
              <a:buChar char="●"/>
            </a:pPr>
            <a:r>
              <a:rPr lang="en"/>
              <a:t>Predictive Equipment Maintenance. </a:t>
            </a:r>
            <a:endParaRPr/>
          </a:p>
          <a:p>
            <a:pPr indent="-342900" lvl="0" marL="457200" rtl="0" algn="l">
              <a:spcBef>
                <a:spcPts val="0"/>
              </a:spcBef>
              <a:spcAft>
                <a:spcPts val="0"/>
              </a:spcAft>
              <a:buSzPts val="1800"/>
              <a:buChar char="●"/>
            </a:pPr>
            <a:r>
              <a:rPr lang="en"/>
              <a:t>Smart Transportation. </a:t>
            </a:r>
            <a:endParaRPr/>
          </a:p>
          <a:p>
            <a:pPr indent="-342900" lvl="0" marL="457200" rtl="0" algn="l">
              <a:spcBef>
                <a:spcPts val="0"/>
              </a:spcBef>
              <a:spcAft>
                <a:spcPts val="0"/>
              </a:spcAft>
              <a:buSzPts val="1800"/>
              <a:buChar char="●"/>
            </a:pPr>
            <a:r>
              <a:rPr lang="en"/>
              <a:t>Data-aware Warehouses. </a:t>
            </a:r>
            <a:endParaRPr/>
          </a:p>
          <a:p>
            <a:pPr indent="-342900" lvl="0" marL="457200" rtl="0" algn="l">
              <a:spcBef>
                <a:spcPts val="0"/>
              </a:spcBef>
              <a:spcAft>
                <a:spcPts val="0"/>
              </a:spcAft>
              <a:buSzPts val="1800"/>
              <a:buChar char="●"/>
            </a:pPr>
            <a:r>
              <a:rPr lang="en"/>
              <a:t>Connected Consumer. </a:t>
            </a:r>
            <a:endParaRPr/>
          </a:p>
          <a:p>
            <a:pPr indent="-342900" lvl="0" marL="457200" rtl="0" algn="l">
              <a:spcBef>
                <a:spcPts val="0"/>
              </a:spcBef>
              <a:spcAft>
                <a:spcPts val="0"/>
              </a:spcAft>
              <a:buSzPts val="1800"/>
              <a:buChar char="●"/>
            </a:pPr>
            <a:r>
              <a:rPr lang="en"/>
              <a:t>Smart Store.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between Third and Fourth</a:t>
            </a:r>
            <a:endParaRPr/>
          </a:p>
        </p:txBody>
      </p:sp>
      <p:sp>
        <p:nvSpPr>
          <p:cNvPr id="147" name="Google Shape;147;p34"/>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Fourth Industrial Revolution is different from the third for two reasons: the gap between the digital, physical and biological worlds is shrinking, and technology is changing faster than ever.</a:t>
            </a:r>
            <a:endParaRPr sz="2400"/>
          </a:p>
          <a:p>
            <a:pPr indent="-381000" lvl="0" marL="457200" rtl="0" algn="l">
              <a:spcBef>
                <a:spcPts val="0"/>
              </a:spcBef>
              <a:spcAft>
                <a:spcPts val="0"/>
              </a:spcAft>
              <a:buSzPts val="2400"/>
              <a:buChar char="●"/>
            </a:pPr>
            <a:r>
              <a:rPr lang="en" sz="2400"/>
              <a:t>For evidence of how quickly technological change is spreading, observe the adoption of the telephone. It took 75 years for 100 million people to get access to the telephone; the gaming app "Pokemon Go" hooked that many users in less than one month in 2016.</a:t>
            </a:r>
            <a:endParaRPr sz="2400"/>
          </a:p>
          <a:p>
            <a:pPr indent="0" lvl="0" marL="0" rtl="0" algn="l">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Adoption</a:t>
            </a:r>
            <a:endParaRPr/>
          </a:p>
        </p:txBody>
      </p:sp>
      <p:sp>
        <p:nvSpPr>
          <p:cNvPr id="487" name="Google Shape;487;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a 2018 blog post, Microsoft gave an overview of companies that are starting to use IoT solutions in what they call “Smart Buildings.” These companies are using IoT technology to help people navigate buildings, trigger maintenance requests, help engineers design better buildings and help property managers oversee their properties in a more efficient and effective way.</a:t>
            </a:r>
            <a:endParaRPr/>
          </a:p>
          <a:p>
            <a:pPr indent="-342900" lvl="0" marL="457200" rtl="0" algn="l">
              <a:spcBef>
                <a:spcPts val="0"/>
              </a:spcBef>
              <a:spcAft>
                <a:spcPts val="0"/>
              </a:spcAft>
              <a:buSzPts val="1800"/>
              <a:buChar char="●"/>
            </a:pPr>
            <a:r>
              <a:rPr lang="en"/>
              <a:t>Technology company Intel is working with many companies to enable IoT solutions. Intel describes solutions that range from building smarter trains to smarter roads. They've helped a plastics company determine inefficiencies in their control system as well as improve their product cycle and reduce inventory risks. Intel's “wearables” solutions "improve worker efficiency and safety, including hands-free operations of industrial equipment."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IoBT, Software and Combat Clouds</a:t>
            </a:r>
            <a:endParaRPr/>
          </a:p>
        </p:txBody>
      </p:sp>
      <p:sp>
        <p:nvSpPr>
          <p:cNvPr id="493" name="Google Shape;493;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Internet of battlefield things (IoBT) - </a:t>
            </a:r>
            <a:r>
              <a:rPr lang="en"/>
              <a:t>Military planners envision a future battlefield defined by the internet of things, one in which smart devices, soldier-worn sensors and unmanned aircraft produce a nonstop torrent of actionable data.</a:t>
            </a:r>
            <a:endParaRPr/>
          </a:p>
          <a:p>
            <a:pPr indent="0" lvl="0" marL="0" rtl="0" algn="l">
              <a:spcBef>
                <a:spcPts val="1600"/>
              </a:spcBef>
              <a:spcAft>
                <a:spcPts val="0"/>
              </a:spcAft>
              <a:buNone/>
            </a:pPr>
            <a:r>
              <a:rPr b="1" lang="en"/>
              <a:t>Software defined aircraft </a:t>
            </a:r>
            <a:r>
              <a:rPr lang="en"/>
              <a:t>- All revealed fifth-generation fighters use commercial off-the-shelf main processors to directly control all sensors to form a consolidated view of the battlespace with both onboard and networked sensors.</a:t>
            </a:r>
            <a:endParaRPr/>
          </a:p>
          <a:p>
            <a:pPr indent="0" lvl="0" marL="0" rtl="0" algn="l">
              <a:spcBef>
                <a:spcPts val="1600"/>
              </a:spcBef>
              <a:spcAft>
                <a:spcPts val="1600"/>
              </a:spcAft>
              <a:buNone/>
            </a:pPr>
            <a:r>
              <a:rPr b="1" lang="en"/>
              <a:t>Combat clouds</a:t>
            </a:r>
            <a:r>
              <a:rPr lang="en"/>
              <a:t> - Fifth-generation jet fighters will operate together in a "combat cloud" along with future unmanned combat aircraft.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IoT Device</a:t>
            </a:r>
            <a:endParaRPr/>
          </a:p>
        </p:txBody>
      </p:sp>
      <p:sp>
        <p:nvSpPr>
          <p:cNvPr id="499" name="Google Shape;499;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Connected to the Internet</a:t>
            </a:r>
            <a:endParaRPr sz="2400"/>
          </a:p>
          <a:p>
            <a:pPr indent="-381000" lvl="0" marL="457200" rtl="0" algn="l">
              <a:spcBef>
                <a:spcPts val="0"/>
              </a:spcBef>
              <a:spcAft>
                <a:spcPts val="0"/>
              </a:spcAft>
              <a:buSzPts val="2400"/>
              <a:buAutoNum type="arabicPeriod"/>
            </a:pPr>
            <a:r>
              <a:rPr lang="en" sz="2400"/>
              <a:t>Secure</a:t>
            </a:r>
            <a:endParaRPr sz="2400"/>
          </a:p>
          <a:p>
            <a:pPr indent="-381000" lvl="0" marL="457200" rtl="0" algn="l">
              <a:spcBef>
                <a:spcPts val="0"/>
              </a:spcBef>
              <a:spcAft>
                <a:spcPts val="0"/>
              </a:spcAft>
              <a:buSzPts val="2400"/>
              <a:buAutoNum type="arabicPeriod"/>
            </a:pPr>
            <a:r>
              <a:rPr lang="en" sz="2400"/>
              <a:t>Smart Features</a:t>
            </a:r>
            <a:endParaRPr sz="2400"/>
          </a:p>
          <a:p>
            <a:pPr indent="-381000" lvl="0" marL="457200" rtl="0" algn="l">
              <a:spcBef>
                <a:spcPts val="0"/>
              </a:spcBef>
              <a:spcAft>
                <a:spcPts val="0"/>
              </a:spcAft>
              <a:buSzPts val="2400"/>
              <a:buAutoNum type="arabicPeriod"/>
            </a:pPr>
            <a:r>
              <a:rPr lang="en" sz="2400"/>
              <a:t>Communication Capabilities with other devices</a:t>
            </a:r>
            <a:endParaRPr sz="2400"/>
          </a:p>
          <a:p>
            <a:pPr indent="-381000" lvl="0" marL="457200" rtl="0" algn="l">
              <a:spcBef>
                <a:spcPts val="0"/>
              </a:spcBef>
              <a:spcAft>
                <a:spcPts val="0"/>
              </a:spcAft>
              <a:buSzPts val="2400"/>
              <a:buAutoNum type="arabicPeriod"/>
            </a:pPr>
            <a:r>
              <a:rPr lang="en" sz="2400"/>
              <a:t>Remotely Configurable</a:t>
            </a:r>
            <a:endParaRPr sz="2400"/>
          </a:p>
          <a:p>
            <a:pPr indent="-381000" lvl="0" marL="457200" rtl="0" algn="l">
              <a:spcBef>
                <a:spcPts val="0"/>
              </a:spcBef>
              <a:spcAft>
                <a:spcPts val="0"/>
              </a:spcAft>
              <a:buSzPts val="2400"/>
              <a:buAutoNum type="arabicPeriod"/>
            </a:pPr>
            <a:r>
              <a:rPr lang="en" sz="2400"/>
              <a:t>Programmable</a:t>
            </a:r>
            <a:endParaRPr sz="2400"/>
          </a:p>
          <a:p>
            <a:pPr indent="-381000" lvl="0" marL="457200" rtl="0" algn="l">
              <a:spcBef>
                <a:spcPts val="0"/>
              </a:spcBef>
              <a:spcAft>
                <a:spcPts val="0"/>
              </a:spcAft>
              <a:buSzPts val="2400"/>
              <a:buAutoNum type="arabicPeriod"/>
            </a:pPr>
            <a:r>
              <a:rPr lang="en" sz="2400"/>
              <a:t>Replaceable (Optional)</a:t>
            </a:r>
            <a:endParaRPr sz="2400"/>
          </a:p>
          <a:p>
            <a:pPr indent="-381000" lvl="0" marL="457200" rtl="0" algn="l">
              <a:spcBef>
                <a:spcPts val="0"/>
              </a:spcBef>
              <a:spcAft>
                <a:spcPts val="0"/>
              </a:spcAft>
              <a:buSzPts val="2400"/>
              <a:buAutoNum type="arabicPeriod"/>
            </a:pPr>
            <a:r>
              <a:rPr lang="en" sz="2400"/>
              <a:t>Environmentally Flexible (Optional)</a:t>
            </a:r>
            <a:endParaRPr sz="2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 versus Business Goals for IoT</a:t>
            </a:r>
            <a:endParaRPr/>
          </a:p>
        </p:txBody>
      </p:sp>
      <p:sp>
        <p:nvSpPr>
          <p:cNvPr id="505" name="Google Shape;505;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Individual consumers implement cloud connected devices (such as doorbells, thermostats, and even refrigerators) in order to make their life easier, more comfortable, or more secure. Consumer devices in the home are not typically being used for the same purpose as an IoT device implemented in a business scenario.</a:t>
            </a:r>
            <a:endParaRPr sz="1700"/>
          </a:p>
          <a:p>
            <a:pPr indent="0" lvl="0" marL="0" rtl="0" algn="l">
              <a:spcBef>
                <a:spcPts val="1600"/>
              </a:spcBef>
              <a:spcAft>
                <a:spcPts val="1600"/>
              </a:spcAft>
              <a:buNone/>
            </a:pPr>
            <a:r>
              <a:rPr lang="en" sz="1700"/>
              <a:t>In a way, business goals for IoT are simple compared with consumer goals. Businesses tend to implement IoT solutions in order to be more profitable, to increase safety for their work force, and to more easily comply with government regulations in order to create a better business environment. Profitability can be realized either directly through cost reductions or indirectly through competitive advantage. A business could use IoT to provide customers with improved service, resulting in increased market share (and overall profits). In most cases both the business and their customer benefit.</a:t>
            </a:r>
            <a:endParaRPr sz="17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Consumer Space Examples</a:t>
            </a:r>
            <a:endParaRPr/>
          </a:p>
        </p:txBody>
      </p:sp>
      <p:sp>
        <p:nvSpPr>
          <p:cNvPr id="511" name="Google Shape;511;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Connected </a:t>
            </a:r>
            <a:r>
              <a:rPr lang="en" sz="3000"/>
              <a:t>Refrigerators</a:t>
            </a:r>
            <a:endParaRPr sz="3000"/>
          </a:p>
          <a:p>
            <a:pPr indent="-419100" lvl="0" marL="457200" rtl="0" algn="l">
              <a:spcBef>
                <a:spcPts val="0"/>
              </a:spcBef>
              <a:spcAft>
                <a:spcPts val="0"/>
              </a:spcAft>
              <a:buSzPts val="3000"/>
              <a:buChar char="●"/>
            </a:pPr>
            <a:r>
              <a:rPr lang="en" sz="3000"/>
              <a:t>Connected Doorbells and Cameras</a:t>
            </a:r>
            <a:endParaRPr sz="3000"/>
          </a:p>
          <a:p>
            <a:pPr indent="-419100" lvl="0" marL="457200" rtl="0" algn="l">
              <a:spcBef>
                <a:spcPts val="0"/>
              </a:spcBef>
              <a:spcAft>
                <a:spcPts val="0"/>
              </a:spcAft>
              <a:buSzPts val="3000"/>
              <a:buChar char="●"/>
            </a:pPr>
            <a:r>
              <a:rPr lang="en" sz="3000"/>
              <a:t>Connected Thermostats</a:t>
            </a:r>
            <a:endParaRPr sz="3000"/>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goals for IoT, improving:</a:t>
            </a:r>
            <a:endParaRPr/>
          </a:p>
        </p:txBody>
      </p:sp>
      <p:sp>
        <p:nvSpPr>
          <p:cNvPr id="517" name="Google Shape;517;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Product Quality and Extended Product Lifetime</a:t>
            </a:r>
            <a:endParaRPr sz="3000"/>
          </a:p>
          <a:p>
            <a:pPr indent="-419100" lvl="0" marL="457200" rtl="0" algn="l">
              <a:spcBef>
                <a:spcPts val="0"/>
              </a:spcBef>
              <a:spcAft>
                <a:spcPts val="0"/>
              </a:spcAft>
              <a:buSzPts val="3000"/>
              <a:buChar char="●"/>
            </a:pPr>
            <a:r>
              <a:rPr lang="en" sz="3000"/>
              <a:t>Service Reliability and Uptime</a:t>
            </a:r>
            <a:endParaRPr sz="3000"/>
          </a:p>
          <a:p>
            <a:pPr indent="-419100" lvl="0" marL="457200" rtl="0" algn="l">
              <a:spcBef>
                <a:spcPts val="0"/>
              </a:spcBef>
              <a:spcAft>
                <a:spcPts val="0"/>
              </a:spcAft>
              <a:buSzPts val="3000"/>
              <a:buChar char="●"/>
            </a:pPr>
            <a:r>
              <a:rPr lang="en" sz="3000"/>
              <a:t>Operating Efficiency</a:t>
            </a:r>
            <a:endParaRPr sz="3000"/>
          </a:p>
          <a:p>
            <a:pPr indent="-419100" lvl="0" marL="457200" rtl="0" algn="l">
              <a:spcBef>
                <a:spcPts val="0"/>
              </a:spcBef>
              <a:spcAft>
                <a:spcPts val="0"/>
              </a:spcAft>
              <a:buSzPts val="3000"/>
              <a:buChar char="●"/>
            </a:pPr>
            <a:r>
              <a:rPr lang="en" sz="3000"/>
              <a:t>Workforce safety</a:t>
            </a:r>
            <a:endParaRPr sz="3000"/>
          </a:p>
          <a:p>
            <a:pPr indent="-419100" lvl="0" marL="457200" rtl="0" algn="l">
              <a:spcBef>
                <a:spcPts val="0"/>
              </a:spcBef>
              <a:spcAft>
                <a:spcPts val="0"/>
              </a:spcAft>
              <a:buSzPts val="3000"/>
              <a:buChar char="●"/>
            </a:pPr>
            <a:r>
              <a:rPr lang="en" sz="3000"/>
              <a:t>Governmental compliance</a:t>
            </a:r>
            <a:endParaRPr sz="3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Verticals</a:t>
            </a:r>
            <a:endParaRPr/>
          </a:p>
        </p:txBody>
      </p:sp>
      <p:sp>
        <p:nvSpPr>
          <p:cNvPr id="523" name="Google Shape;523;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Manufacturing</a:t>
            </a:r>
            <a:endParaRPr/>
          </a:p>
          <a:p>
            <a:pPr indent="-342900" lvl="0" marL="457200" rtl="0" algn="l">
              <a:spcBef>
                <a:spcPts val="0"/>
              </a:spcBef>
              <a:spcAft>
                <a:spcPts val="0"/>
              </a:spcAft>
              <a:buSzPts val="1800"/>
              <a:buChar char="●"/>
            </a:pPr>
            <a:r>
              <a:rPr lang="en"/>
              <a:t>Smart City</a:t>
            </a:r>
            <a:endParaRPr/>
          </a:p>
          <a:p>
            <a:pPr indent="-342900" lvl="0" marL="457200" rtl="0" algn="l">
              <a:spcBef>
                <a:spcPts val="0"/>
              </a:spcBef>
              <a:spcAft>
                <a:spcPts val="0"/>
              </a:spcAft>
              <a:buSzPts val="1800"/>
              <a:buChar char="●"/>
            </a:pPr>
            <a:r>
              <a:rPr lang="en"/>
              <a:t>Smart Building</a:t>
            </a:r>
            <a:endParaRPr/>
          </a:p>
          <a:p>
            <a:pPr indent="-342900" lvl="0" marL="457200" rtl="0" algn="l">
              <a:spcBef>
                <a:spcPts val="0"/>
              </a:spcBef>
              <a:spcAft>
                <a:spcPts val="0"/>
              </a:spcAft>
              <a:buSzPts val="1800"/>
              <a:buChar char="●"/>
            </a:pPr>
            <a:r>
              <a:rPr lang="en"/>
              <a:t>Healthcare</a:t>
            </a:r>
            <a:endParaRPr/>
          </a:p>
          <a:p>
            <a:pPr indent="-342900" lvl="0" marL="457200" rtl="0" algn="l">
              <a:spcBef>
                <a:spcPts val="0"/>
              </a:spcBef>
              <a:spcAft>
                <a:spcPts val="0"/>
              </a:spcAft>
              <a:buSzPts val="1800"/>
              <a:buChar char="●"/>
            </a:pPr>
            <a:r>
              <a:rPr lang="en"/>
              <a:t>Energy</a:t>
            </a:r>
            <a:endParaRPr/>
          </a:p>
          <a:p>
            <a:pPr indent="-342900" lvl="0" marL="457200" rtl="0" algn="l">
              <a:spcBef>
                <a:spcPts val="0"/>
              </a:spcBef>
              <a:spcAft>
                <a:spcPts val="0"/>
              </a:spcAft>
              <a:buSzPts val="1800"/>
              <a:buChar char="●"/>
            </a:pPr>
            <a:r>
              <a:rPr lang="en"/>
              <a:t>Transportation and Smart Vehicles</a:t>
            </a:r>
            <a:endParaRPr/>
          </a:p>
          <a:p>
            <a:pPr indent="-342900" lvl="0" marL="457200" rtl="0" algn="l">
              <a:spcBef>
                <a:spcPts val="0"/>
              </a:spcBef>
              <a:spcAft>
                <a:spcPts val="0"/>
              </a:spcAft>
              <a:buSzPts val="1800"/>
              <a:buChar char="●"/>
            </a:pPr>
            <a:r>
              <a:rPr lang="en"/>
              <a:t>Logistics and Inventory Management</a:t>
            </a:r>
            <a:endParaRPr/>
          </a:p>
          <a:p>
            <a:pPr indent="-342900" lvl="0" marL="457200" rtl="0" algn="l">
              <a:spcBef>
                <a:spcPts val="0"/>
              </a:spcBef>
              <a:spcAft>
                <a:spcPts val="0"/>
              </a:spcAft>
              <a:buSzPts val="1800"/>
              <a:buChar char="●"/>
            </a:pPr>
            <a:r>
              <a:rPr lang="en"/>
              <a:t>Retail</a:t>
            </a:r>
            <a:endParaRPr/>
          </a:p>
          <a:p>
            <a:pPr indent="-342900" lvl="0" marL="457200" rtl="0" algn="l">
              <a:spcBef>
                <a:spcPts val="0"/>
              </a:spcBef>
              <a:spcAft>
                <a:spcPts val="0"/>
              </a:spcAft>
              <a:buSzPts val="1800"/>
              <a:buChar char="●"/>
            </a:pPr>
            <a:r>
              <a:rPr lang="en"/>
              <a:t>Agriculture</a:t>
            </a:r>
            <a:endParaRPr/>
          </a:p>
          <a:p>
            <a:pPr indent="-342900" lvl="0" marL="457200" rtl="0" algn="l">
              <a:spcBef>
                <a:spcPts val="0"/>
              </a:spcBef>
              <a:spcAft>
                <a:spcPts val="0"/>
              </a:spcAft>
              <a:buSzPts val="1800"/>
              <a:buChar char="●"/>
            </a:pPr>
            <a:r>
              <a:rPr lang="en"/>
              <a:t>Military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Subsystems of an IoT Architecture</a:t>
            </a:r>
            <a:endParaRPr/>
          </a:p>
        </p:txBody>
      </p:sp>
      <p:sp>
        <p:nvSpPr>
          <p:cNvPr id="529" name="Google Shape;529;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devices (and/or on premise edge gateways) that have the ability to securely register with the cloud, and connectivity options for sending and receiving data with the cloud, </a:t>
            </a:r>
            <a:endParaRPr/>
          </a:p>
          <a:p>
            <a:pPr indent="-342900" lvl="0" marL="457200" rtl="0" algn="l">
              <a:spcBef>
                <a:spcPts val="0"/>
              </a:spcBef>
              <a:spcAft>
                <a:spcPts val="0"/>
              </a:spcAft>
              <a:buSzPts val="1800"/>
              <a:buAutoNum type="arabicPeriod"/>
            </a:pPr>
            <a:r>
              <a:rPr lang="en"/>
              <a:t>a cloud gateway service, or hub, to securely accept that data and provide device management capabilities, </a:t>
            </a:r>
            <a:endParaRPr/>
          </a:p>
          <a:p>
            <a:pPr indent="-342900" lvl="0" marL="457200" rtl="0" algn="l">
              <a:spcBef>
                <a:spcPts val="0"/>
              </a:spcBef>
              <a:spcAft>
                <a:spcPts val="0"/>
              </a:spcAft>
              <a:buSzPts val="1800"/>
              <a:buAutoNum type="arabicPeriod"/>
            </a:pPr>
            <a:r>
              <a:rPr lang="en"/>
              <a:t>stream processors that consume that data, integrate with business processes, and place the data into storage, and </a:t>
            </a:r>
            <a:endParaRPr/>
          </a:p>
          <a:p>
            <a:pPr indent="-342900" lvl="0" marL="457200" rtl="0" algn="l">
              <a:spcBef>
                <a:spcPts val="0"/>
              </a:spcBef>
              <a:spcAft>
                <a:spcPts val="0"/>
              </a:spcAft>
              <a:buSzPts val="1800"/>
              <a:buAutoNum type="arabicPeriod"/>
            </a:pPr>
            <a:r>
              <a:rPr lang="en"/>
              <a:t>a user interface to visualize telemetry data and facilitate device management.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Sub-systems Description</a:t>
            </a:r>
            <a:endParaRPr/>
          </a:p>
        </p:txBody>
      </p:sp>
      <p:sp>
        <p:nvSpPr>
          <p:cNvPr id="535" name="Google Shape;535;p96"/>
          <p:cNvSpPr txBox="1"/>
          <p:nvPr>
            <p:ph idx="1" type="body"/>
          </p:nvPr>
        </p:nvSpPr>
        <p:spPr>
          <a:xfrm>
            <a:off x="311700" y="923875"/>
            <a:ext cx="8520600" cy="4019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 sz="1600"/>
              <a:t>Cloud Gateway</a:t>
            </a:r>
            <a:r>
              <a:rPr lang="en" sz="1600"/>
              <a:t>: The Cloud Gateway provides a cloud hub for secure connectivity, telemetry and event ingestion and device management (including command and control) capabilities.</a:t>
            </a:r>
            <a:endParaRPr sz="1600"/>
          </a:p>
          <a:p>
            <a:pPr indent="-330200" lvl="0" marL="457200" rtl="0" algn="l">
              <a:spcBef>
                <a:spcPts val="0"/>
              </a:spcBef>
              <a:spcAft>
                <a:spcPts val="0"/>
              </a:spcAft>
              <a:buSzPts val="1600"/>
              <a:buAutoNum type="arabicPeriod"/>
            </a:pPr>
            <a:r>
              <a:rPr b="1" lang="en" sz="1600"/>
              <a:t>Stream Processing</a:t>
            </a:r>
            <a:r>
              <a:rPr lang="en" sz="1600"/>
              <a:t>: Processes large streams of data records and evaluates rules for those streams.</a:t>
            </a:r>
            <a:endParaRPr sz="1600"/>
          </a:p>
          <a:p>
            <a:pPr indent="-330200" lvl="0" marL="457200" rtl="0" algn="l">
              <a:spcBef>
                <a:spcPts val="0"/>
              </a:spcBef>
              <a:spcAft>
                <a:spcPts val="0"/>
              </a:spcAft>
              <a:buSzPts val="1600"/>
              <a:buAutoNum type="arabicPeriod"/>
            </a:pPr>
            <a:r>
              <a:rPr b="1" lang="en" sz="1600"/>
              <a:t>Business Process Integration</a:t>
            </a:r>
            <a:r>
              <a:rPr lang="en" sz="1600"/>
              <a:t>: Facilitates executing actions based on insights garnered from device telemetry data during stream processing. Integration could include storage of informational messages, alarms, sending email or SMS, integration with CRM, and more.</a:t>
            </a:r>
            <a:endParaRPr sz="1600"/>
          </a:p>
          <a:p>
            <a:pPr indent="-330200" lvl="0" marL="457200" rtl="0" algn="l">
              <a:spcBef>
                <a:spcPts val="0"/>
              </a:spcBef>
              <a:spcAft>
                <a:spcPts val="0"/>
              </a:spcAft>
              <a:buSzPts val="1600"/>
              <a:buAutoNum type="arabicPeriod"/>
            </a:pPr>
            <a:r>
              <a:rPr b="1" lang="en" sz="1600"/>
              <a:t>Storage</a:t>
            </a:r>
            <a:r>
              <a:rPr lang="en" sz="1600"/>
              <a:t>: Storage can be divided into warm path (data that is required to be available for reporting and visualization immediately from devices), and cold path (data that is stored longer term and used for batch processing).</a:t>
            </a:r>
            <a:endParaRPr sz="1600"/>
          </a:p>
          <a:p>
            <a:pPr indent="-330200" lvl="0" marL="457200" rtl="0" algn="l">
              <a:spcBef>
                <a:spcPts val="0"/>
              </a:spcBef>
              <a:spcAft>
                <a:spcPts val="0"/>
              </a:spcAft>
              <a:buSzPts val="1600"/>
              <a:buAutoNum type="arabicPeriod"/>
            </a:pPr>
            <a:r>
              <a:rPr b="1" lang="en" sz="1600"/>
              <a:t>User Interface</a:t>
            </a:r>
            <a:r>
              <a:rPr lang="en" sz="1600"/>
              <a:t>: The user interface for an IoT application can be delivered on a wide array of device types, in native applications, and browsers.</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pic>
        <p:nvPicPr>
          <p:cNvPr id="540" name="Google Shape;540;p97"/>
          <p:cNvPicPr preferRelativeResize="0"/>
          <p:nvPr/>
        </p:nvPicPr>
        <p:blipFill>
          <a:blip r:embed="rId3">
            <a:alphaModFix/>
          </a:blip>
          <a:stretch>
            <a:fillRect/>
          </a:stretch>
        </p:blipFill>
        <p:spPr>
          <a:xfrm>
            <a:off x="280425" y="158500"/>
            <a:ext cx="8598851" cy="483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Issues and Concerns</a:t>
            </a:r>
            <a:endParaRPr/>
          </a:p>
        </p:txBody>
      </p:sp>
      <p:sp>
        <p:nvSpPr>
          <p:cNvPr id="153" name="Google Shape;153;p35"/>
          <p:cNvSpPr txBox="1"/>
          <p:nvPr>
            <p:ph idx="1" type="body"/>
          </p:nvPr>
        </p:nvSpPr>
        <p:spPr>
          <a:xfrm>
            <a:off x="311700" y="1152475"/>
            <a:ext cx="8520600" cy="3741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Some experts warn of a "</a:t>
            </a:r>
            <a:r>
              <a:rPr b="1" lang="en" sz="2000"/>
              <a:t>winner-take-all economy</a:t>
            </a:r>
            <a:r>
              <a:rPr lang="en" sz="2000"/>
              <a:t>," where high-skilled workers are rewarded with high pay, and the rest of workers are left behind.</a:t>
            </a:r>
            <a:endParaRPr sz="2000"/>
          </a:p>
          <a:p>
            <a:pPr indent="-355600" lvl="0" marL="457200" rtl="0" algn="l">
              <a:spcBef>
                <a:spcPts val="0"/>
              </a:spcBef>
              <a:spcAft>
                <a:spcPts val="0"/>
              </a:spcAft>
              <a:buSzPts val="2000"/>
              <a:buChar char="●"/>
            </a:pPr>
            <a:r>
              <a:rPr lang="en" sz="2000"/>
              <a:t>A 2018 report by investment firm UBS found </a:t>
            </a:r>
            <a:r>
              <a:rPr b="1" lang="en" sz="2000"/>
              <a:t>billionaires have driven</a:t>
            </a:r>
            <a:r>
              <a:rPr lang="en" sz="2000"/>
              <a:t> almost 80 percent of the 40 </a:t>
            </a:r>
            <a:r>
              <a:rPr b="1" lang="en" sz="2000"/>
              <a:t>main breakthrough innovations</a:t>
            </a:r>
            <a:r>
              <a:rPr lang="en" sz="2000"/>
              <a:t> over the past four decades.</a:t>
            </a:r>
            <a:endParaRPr sz="2000"/>
          </a:p>
          <a:p>
            <a:pPr indent="-355600" lvl="0" marL="457200" rtl="0" algn="l">
              <a:spcBef>
                <a:spcPts val="0"/>
              </a:spcBef>
              <a:spcAft>
                <a:spcPts val="0"/>
              </a:spcAft>
              <a:buSzPts val="2000"/>
              <a:buChar char="●"/>
            </a:pPr>
            <a:r>
              <a:rPr lang="en" sz="2000"/>
              <a:t>In 2016, Schwab predicted </a:t>
            </a:r>
            <a:r>
              <a:rPr b="1" lang="en" sz="2000"/>
              <a:t>inequality</a:t>
            </a:r>
            <a:r>
              <a:rPr lang="en" sz="2000"/>
              <a:t> would be the greatest societal concern associated with the Fourth Industrial Revolution.</a:t>
            </a:r>
            <a:endParaRPr sz="2000"/>
          </a:p>
          <a:p>
            <a:pPr indent="-355600" lvl="0" marL="457200" rtl="0" algn="l">
              <a:spcBef>
                <a:spcPts val="0"/>
              </a:spcBef>
              <a:spcAft>
                <a:spcPts val="0"/>
              </a:spcAft>
              <a:buSzPts val="2000"/>
              <a:buChar char="●"/>
            </a:pPr>
            <a:r>
              <a:rPr lang="en" sz="2000"/>
              <a:t>"There has never been a </a:t>
            </a:r>
            <a:r>
              <a:rPr b="1" lang="en" sz="2000"/>
              <a:t>time of greater promise</a:t>
            </a:r>
            <a:r>
              <a:rPr lang="en" sz="2000"/>
              <a:t>, or </a:t>
            </a:r>
            <a:r>
              <a:rPr b="1" lang="en" sz="2000"/>
              <a:t>one of greater potential peril</a:t>
            </a:r>
            <a:r>
              <a:rPr lang="en" sz="2000"/>
              <a:t>"</a:t>
            </a:r>
            <a:endParaRPr sz="2000"/>
          </a:p>
          <a:p>
            <a:pPr indent="0" lvl="0" marL="0" rtl="0" algn="l">
              <a:spcBef>
                <a:spcPts val="16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Subsystems of an IoT Architecture</a:t>
            </a:r>
            <a:endParaRPr/>
          </a:p>
        </p:txBody>
      </p:sp>
      <p:sp>
        <p:nvSpPr>
          <p:cNvPr id="546" name="Google Shape;546;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r>
              <a:rPr lang="en"/>
              <a:t> telemetry data transformation which allows restructuring, combination, or transformation of telemetry data sent from devices</a:t>
            </a:r>
            <a:endParaRPr/>
          </a:p>
          <a:p>
            <a:pPr indent="0" lvl="0" marL="0" rtl="0" algn="l">
              <a:spcBef>
                <a:spcPts val="1600"/>
              </a:spcBef>
              <a:spcAft>
                <a:spcPts val="0"/>
              </a:spcAft>
              <a:buNone/>
            </a:pPr>
            <a:r>
              <a:rPr lang="en"/>
              <a:t>6. machine learning which allows predictive algorithms to be executed over historical telemetry data, enabling scenarios such as predictive maintenance, and </a:t>
            </a:r>
            <a:endParaRPr/>
          </a:p>
          <a:p>
            <a:pPr indent="0" lvl="0" marL="0" rtl="0" algn="l">
              <a:spcBef>
                <a:spcPts val="1600"/>
              </a:spcBef>
              <a:spcAft>
                <a:spcPts val="1600"/>
              </a:spcAft>
              <a:buNone/>
            </a:pPr>
            <a:r>
              <a:rPr lang="en"/>
              <a:t>7. user management which allows splitting of functionality amongst different roles and users.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pic>
        <p:nvPicPr>
          <p:cNvPr id="551" name="Google Shape;551;p99"/>
          <p:cNvPicPr preferRelativeResize="0"/>
          <p:nvPr/>
        </p:nvPicPr>
        <p:blipFill>
          <a:blip r:embed="rId3">
            <a:alphaModFix/>
          </a:blip>
          <a:stretch>
            <a:fillRect/>
          </a:stretch>
        </p:blipFill>
        <p:spPr>
          <a:xfrm>
            <a:off x="204225" y="146300"/>
            <a:ext cx="8775549" cy="49362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Hardware: IP Enabled Devices</a:t>
            </a:r>
            <a:endParaRPr/>
          </a:p>
        </p:txBody>
      </p:sp>
      <p:pic>
        <p:nvPicPr>
          <p:cNvPr id="557" name="Google Shape;557;p100"/>
          <p:cNvPicPr preferRelativeResize="0"/>
          <p:nvPr/>
        </p:nvPicPr>
        <p:blipFill>
          <a:blip r:embed="rId3">
            <a:alphaModFix/>
          </a:blip>
          <a:stretch>
            <a:fillRect/>
          </a:stretch>
        </p:blipFill>
        <p:spPr>
          <a:xfrm>
            <a:off x="914400" y="1170125"/>
            <a:ext cx="7419232" cy="38209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Hardware: Sensors and Smart Sensors</a:t>
            </a:r>
            <a:endParaRPr/>
          </a:p>
        </p:txBody>
      </p:sp>
      <p:pic>
        <p:nvPicPr>
          <p:cNvPr id="563" name="Google Shape;563;p101"/>
          <p:cNvPicPr preferRelativeResize="0"/>
          <p:nvPr/>
        </p:nvPicPr>
        <p:blipFill>
          <a:blip r:embed="rId3">
            <a:alphaModFix/>
          </a:blip>
          <a:stretch>
            <a:fillRect/>
          </a:stretch>
        </p:blipFill>
        <p:spPr>
          <a:xfrm>
            <a:off x="457200" y="1170125"/>
            <a:ext cx="8236483" cy="38209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Hardware: Non-IP Enabled Devices</a:t>
            </a:r>
            <a:endParaRPr/>
          </a:p>
        </p:txBody>
      </p:sp>
      <p:pic>
        <p:nvPicPr>
          <p:cNvPr id="569" name="Google Shape;569;p102"/>
          <p:cNvPicPr preferRelativeResize="0"/>
          <p:nvPr/>
        </p:nvPicPr>
        <p:blipFill>
          <a:blip r:embed="rId3">
            <a:alphaModFix/>
          </a:blip>
          <a:stretch>
            <a:fillRect/>
          </a:stretch>
        </p:blipFill>
        <p:spPr>
          <a:xfrm>
            <a:off x="152400" y="1170125"/>
            <a:ext cx="8839201" cy="37062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Sensors Available</a:t>
            </a:r>
            <a:endParaRPr/>
          </a:p>
        </p:txBody>
      </p:sp>
      <p:sp>
        <p:nvSpPr>
          <p:cNvPr id="575" name="Google Shape;575;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Temperature</a:t>
            </a:r>
            <a:endParaRPr sz="2400"/>
          </a:p>
          <a:p>
            <a:pPr indent="-381000" lvl="0" marL="457200" rtl="0" algn="l">
              <a:spcBef>
                <a:spcPts val="0"/>
              </a:spcBef>
              <a:spcAft>
                <a:spcPts val="0"/>
              </a:spcAft>
              <a:buSzPts val="2400"/>
              <a:buChar char="●"/>
            </a:pPr>
            <a:r>
              <a:rPr lang="en" sz="2400"/>
              <a:t>Humidity</a:t>
            </a:r>
            <a:endParaRPr sz="2400"/>
          </a:p>
          <a:p>
            <a:pPr indent="-381000" lvl="0" marL="457200" rtl="0" algn="l">
              <a:spcBef>
                <a:spcPts val="0"/>
              </a:spcBef>
              <a:spcAft>
                <a:spcPts val="0"/>
              </a:spcAft>
              <a:buSzPts val="2400"/>
              <a:buChar char="●"/>
            </a:pPr>
            <a:r>
              <a:rPr lang="en" sz="2400"/>
              <a:t>Energy</a:t>
            </a:r>
            <a:endParaRPr sz="2400"/>
          </a:p>
          <a:p>
            <a:pPr indent="-381000" lvl="0" marL="457200" rtl="0" algn="l">
              <a:spcBef>
                <a:spcPts val="0"/>
              </a:spcBef>
              <a:spcAft>
                <a:spcPts val="0"/>
              </a:spcAft>
              <a:buSzPts val="2400"/>
              <a:buChar char="●"/>
            </a:pPr>
            <a:r>
              <a:rPr lang="en" sz="2400"/>
              <a:t>Compass</a:t>
            </a:r>
            <a:endParaRPr sz="2400"/>
          </a:p>
          <a:p>
            <a:pPr indent="-381000" lvl="0" marL="457200" rtl="0" algn="l">
              <a:spcBef>
                <a:spcPts val="0"/>
              </a:spcBef>
              <a:spcAft>
                <a:spcPts val="0"/>
              </a:spcAft>
              <a:buSzPts val="2400"/>
              <a:buChar char="●"/>
            </a:pPr>
            <a:r>
              <a:rPr lang="en" sz="2400"/>
              <a:t>Pressure</a:t>
            </a:r>
            <a:endParaRPr sz="2400"/>
          </a:p>
          <a:p>
            <a:pPr indent="-381000" lvl="0" marL="457200" rtl="0" algn="l">
              <a:spcBef>
                <a:spcPts val="0"/>
              </a:spcBef>
              <a:spcAft>
                <a:spcPts val="0"/>
              </a:spcAft>
              <a:buSzPts val="2400"/>
              <a:buChar char="●"/>
            </a:pPr>
            <a:r>
              <a:rPr lang="en" sz="2400"/>
              <a:t>Sonar</a:t>
            </a:r>
            <a:endParaRPr sz="2400"/>
          </a:p>
          <a:p>
            <a:pPr indent="-381000" lvl="0" marL="457200" rtl="0" algn="l">
              <a:spcBef>
                <a:spcPts val="0"/>
              </a:spcBef>
              <a:spcAft>
                <a:spcPts val="0"/>
              </a:spcAft>
              <a:buSzPts val="2400"/>
              <a:buChar char="●"/>
            </a:pPr>
            <a:r>
              <a:rPr lang="en" sz="2400"/>
              <a:t>Light and UV</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Devices and Field Gateways</a:t>
            </a:r>
            <a:endParaRPr/>
          </a:p>
        </p:txBody>
      </p:sp>
      <p:sp>
        <p:nvSpPr>
          <p:cNvPr id="581" name="Google Shape;581;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field gateway (edge) is a specialized device-appliance or general-purpose software that acts as a communication enabler and, potentially, as a local device control system and device data processing hub. A field gateway can perform local processing and control functions toward the devices; on the other side it can filter or aggregate the device telemetry and thus reduce the amount of data being transferred to the cloud backend.</a:t>
            </a:r>
            <a:endParaRPr/>
          </a:p>
          <a:p>
            <a:pPr indent="0" lvl="0" marL="0" rtl="0" algn="l">
              <a:spcBef>
                <a:spcPts val="1600"/>
              </a:spcBef>
              <a:spcAft>
                <a:spcPts val="1600"/>
              </a:spcAft>
              <a:buNone/>
            </a:pPr>
            <a:r>
              <a:rPr lang="en"/>
              <a:t>Gateways in this context may assist in device provisioning, data filtering, batching and aggregation, buffering of data, protocol translation, and event rules processing.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10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a:t>
            </a:r>
            <a:endParaRPr/>
          </a:p>
        </p:txBody>
      </p:sp>
      <p:sp>
        <p:nvSpPr>
          <p:cNvPr id="587" name="Google Shape;587;p105"/>
          <p:cNvSpPr txBox="1"/>
          <p:nvPr>
            <p:ph idx="1" type="body"/>
          </p:nvPr>
        </p:nvSpPr>
        <p:spPr>
          <a:xfrm>
            <a:off x="311700" y="695275"/>
            <a:ext cx="8520600" cy="41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Edge computing is a distributed computing paradigm which brings computer data processing and storage closer to the location where it is needed. So, instead of having a centralized, remote cloud to do all the work, the data is handled and stored locally, i.e. on the IoT device itself or at the nearest network node.</a:t>
            </a:r>
            <a:endParaRPr/>
          </a:p>
          <a:p>
            <a:pPr indent="-342900" lvl="0" marL="457200" rtl="0" algn="l">
              <a:spcBef>
                <a:spcPts val="0"/>
              </a:spcBef>
              <a:spcAft>
                <a:spcPts val="0"/>
              </a:spcAft>
              <a:buSzPts val="1800"/>
              <a:buChar char="●"/>
            </a:pPr>
            <a:r>
              <a:rPr lang="en"/>
              <a:t>Computation is largely or completely performed on distributed device nodes. </a:t>
            </a:r>
            <a:endParaRPr/>
          </a:p>
          <a:p>
            <a:pPr indent="-342900" lvl="0" marL="457200" rtl="0" algn="l">
              <a:spcBef>
                <a:spcPts val="0"/>
              </a:spcBef>
              <a:spcAft>
                <a:spcPts val="0"/>
              </a:spcAft>
              <a:buSzPts val="1800"/>
              <a:buChar char="●"/>
            </a:pPr>
            <a:r>
              <a:rPr lang="en"/>
              <a:t>Edge computing pushes applications, data and computing power (services) away from centralized points to locations closer to the user. </a:t>
            </a:r>
            <a:endParaRPr/>
          </a:p>
          <a:p>
            <a:pPr indent="-342900" lvl="0" marL="457200" rtl="0" algn="l">
              <a:spcBef>
                <a:spcPts val="0"/>
              </a:spcBef>
              <a:spcAft>
                <a:spcPts val="0"/>
              </a:spcAft>
              <a:buSzPts val="1800"/>
              <a:buChar char="●"/>
            </a:pPr>
            <a:r>
              <a:rPr lang="en"/>
              <a:t>Edge computing does not need contact with any centralized cloud, although it may interact with one.</a:t>
            </a:r>
            <a:endParaRPr/>
          </a:p>
          <a:p>
            <a:pPr indent="-342900" lvl="0" marL="457200" rtl="0" algn="l">
              <a:spcBef>
                <a:spcPts val="0"/>
              </a:spcBef>
              <a:spcAft>
                <a:spcPts val="0"/>
              </a:spcAft>
              <a:buSzPts val="1800"/>
              <a:buChar char="●"/>
            </a:pPr>
            <a:r>
              <a:rPr lang="en"/>
              <a:t>Edge application services reduce the volumes of data that must be moved, the consequent traffic, and the distance the data must travel. That provides lower latency and reduces transmission costs.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Why pure cloud computing isn’t the best option for IoT</a:t>
            </a:r>
            <a:endParaRPr sz="2600"/>
          </a:p>
          <a:p>
            <a:pPr indent="0" lvl="0" marL="0" rtl="0" algn="l">
              <a:spcBef>
                <a:spcPts val="0"/>
              </a:spcBef>
              <a:spcAft>
                <a:spcPts val="0"/>
              </a:spcAft>
              <a:buNone/>
            </a:pPr>
            <a:r>
              <a:t/>
            </a:r>
            <a:endParaRPr/>
          </a:p>
        </p:txBody>
      </p:sp>
      <p:sp>
        <p:nvSpPr>
          <p:cNvPr id="593" name="Google Shape;593;p106"/>
          <p:cNvSpPr txBox="1"/>
          <p:nvPr>
            <p:ph idx="1" type="body"/>
          </p:nvPr>
        </p:nvSpPr>
        <p:spPr>
          <a:xfrm>
            <a:off x="311700" y="923875"/>
            <a:ext cx="8520600" cy="39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raditional cloud computing has a number of drawbacks when it comes to IoT:</a:t>
            </a:r>
            <a:endParaRPr/>
          </a:p>
          <a:p>
            <a:pPr indent="-342900" lvl="0" marL="457200" rtl="0" algn="l">
              <a:spcBef>
                <a:spcPts val="1600"/>
              </a:spcBef>
              <a:spcAft>
                <a:spcPts val="0"/>
              </a:spcAft>
              <a:buSzPts val="1800"/>
              <a:buChar char="●"/>
            </a:pPr>
            <a:r>
              <a:rPr lang="en"/>
              <a:t>Data security threats. Data is constantly being transmitted back and forth between the cloud and a device, and as such, the risk of privacy violation is heightened.</a:t>
            </a:r>
            <a:endParaRPr/>
          </a:p>
          <a:p>
            <a:pPr indent="-342900" lvl="0" marL="457200" rtl="0" algn="l">
              <a:spcBef>
                <a:spcPts val="0"/>
              </a:spcBef>
              <a:spcAft>
                <a:spcPts val="0"/>
              </a:spcAft>
              <a:buSzPts val="1800"/>
              <a:buChar char="●"/>
            </a:pPr>
            <a:r>
              <a:rPr lang="en"/>
              <a:t>Performance issues. IoT applications rely heavily on real-time actions. Yet, the processing speed of your cloud-based app often depends on the actual distance between the device itself and the server location.</a:t>
            </a:r>
            <a:endParaRPr/>
          </a:p>
          <a:p>
            <a:pPr indent="-342900" lvl="0" marL="457200" rtl="0" algn="l">
              <a:spcBef>
                <a:spcPts val="0"/>
              </a:spcBef>
              <a:spcAft>
                <a:spcPts val="0"/>
              </a:spcAft>
              <a:buSzPts val="1800"/>
              <a:buChar char="●"/>
            </a:pPr>
            <a:r>
              <a:rPr lang="en"/>
              <a:t>Operational costs coincidentally grow as the amount of data produced and shared increases.</a:t>
            </a:r>
            <a:endParaRPr/>
          </a:p>
          <a:p>
            <a:pPr indent="0" lvl="0" marL="0" rtl="0" algn="l">
              <a:spcBef>
                <a:spcPts val="1600"/>
              </a:spcBef>
              <a:spcAft>
                <a:spcPts val="1600"/>
              </a:spcAft>
              <a:buNone/>
            </a:pPr>
            <a:r>
              <a:rPr lang="en"/>
              <a:t>On top of that, most data sourced to the cloud often bears no practical value and is never used.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ow does edge computing work?</a:t>
            </a:r>
            <a:endParaRPr/>
          </a:p>
        </p:txBody>
      </p:sp>
      <p:sp>
        <p:nvSpPr>
          <p:cNvPr id="599" name="Google Shape;599;p107"/>
          <p:cNvSpPr txBox="1"/>
          <p:nvPr>
            <p:ph idx="1" type="body"/>
          </p:nvPr>
        </p:nvSpPr>
        <p:spPr>
          <a:xfrm>
            <a:off x="311700" y="1000075"/>
            <a:ext cx="8520600" cy="408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Every IoT sensor produces tons of data every second. In the case of cloud computing, the data is instantly transferred to the central, unified cloud database where it’s processed and stored.</a:t>
            </a:r>
            <a:endParaRPr sz="1700"/>
          </a:p>
          <a:p>
            <a:pPr indent="-336550" lvl="0" marL="457200" rtl="0" algn="l">
              <a:spcBef>
                <a:spcPts val="0"/>
              </a:spcBef>
              <a:spcAft>
                <a:spcPts val="0"/>
              </a:spcAft>
              <a:buSzPts val="1700"/>
              <a:buChar char="●"/>
            </a:pPr>
            <a:r>
              <a:rPr lang="en" sz="1700"/>
              <a:t>If there’s any action required, the central server will send its response back to the device upon receiving and analyzing the acquired data.</a:t>
            </a:r>
            <a:endParaRPr sz="1700"/>
          </a:p>
          <a:p>
            <a:pPr indent="-336550" lvl="0" marL="457200" rtl="0" algn="l">
              <a:spcBef>
                <a:spcPts val="0"/>
              </a:spcBef>
              <a:spcAft>
                <a:spcPts val="0"/>
              </a:spcAft>
              <a:buSzPts val="1700"/>
              <a:buChar char="●"/>
            </a:pPr>
            <a:r>
              <a:rPr lang="en" sz="1700"/>
              <a:t>While the whole process typically takes less than a second to complete, there might be situations when the response may be delayed or interrupted. This can happen due to a network glitch, weak internet connection, or simply because the data center is located too far from the device.</a:t>
            </a:r>
            <a:endParaRPr sz="1700"/>
          </a:p>
          <a:p>
            <a:pPr indent="-336550" lvl="0" marL="457200" rtl="0" algn="l">
              <a:spcBef>
                <a:spcPts val="0"/>
              </a:spcBef>
              <a:spcAft>
                <a:spcPts val="0"/>
              </a:spcAft>
              <a:buSzPts val="1700"/>
              <a:buChar char="●"/>
            </a:pPr>
            <a:r>
              <a:rPr lang="en" sz="1700"/>
              <a:t>Now, in case of edge computing, you don’t need to send the data acquired by the IoT sensors anywhere. The device itself or the nearest network node (e.g. the router) is responsible for data processing and can respond in a proper manner if action is required.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36"/>
          <p:cNvPicPr preferRelativeResize="0"/>
          <p:nvPr/>
        </p:nvPicPr>
        <p:blipFill>
          <a:blip r:embed="rId3">
            <a:alphaModFix/>
          </a:blip>
          <a:stretch>
            <a:fillRect/>
          </a:stretch>
        </p:blipFill>
        <p:spPr>
          <a:xfrm>
            <a:off x="520564" y="0"/>
            <a:ext cx="8148686"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108"/>
          <p:cNvSpPr txBox="1"/>
          <p:nvPr>
            <p:ph type="title"/>
          </p:nvPr>
        </p:nvSpPr>
        <p:spPr>
          <a:xfrm>
            <a:off x="311700" y="1024425"/>
            <a:ext cx="8520600" cy="28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Edge Computing makes it possible that </a:t>
            </a:r>
            <a:r>
              <a:rPr lang="en"/>
              <a:t>the IoT device is no longer dependent on the internet connection and can function as a standalone network node.</a:t>
            </a:r>
            <a:endParaRPr/>
          </a:p>
          <a:p>
            <a:pPr indent="0" lvl="0" marL="0" rtl="0" algn="ctr">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benefits for edge computing in IoT</a:t>
            </a:r>
            <a:endParaRPr/>
          </a:p>
        </p:txBody>
      </p:sp>
      <p:sp>
        <p:nvSpPr>
          <p:cNvPr id="610" name="Google Shape;610;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1400"/>
              </a:spcBef>
              <a:spcAft>
                <a:spcPts val="0"/>
              </a:spcAft>
              <a:buSzPts val="3000"/>
              <a:buAutoNum type="arabicPeriod"/>
            </a:pPr>
            <a:r>
              <a:rPr lang="en" sz="3000"/>
              <a:t>Increased data security</a:t>
            </a:r>
            <a:endParaRPr sz="3000"/>
          </a:p>
          <a:p>
            <a:pPr indent="-419100" lvl="0" marL="457200" rtl="0" algn="l">
              <a:spcBef>
                <a:spcPts val="0"/>
              </a:spcBef>
              <a:spcAft>
                <a:spcPts val="0"/>
              </a:spcAft>
              <a:buSzPts val="3000"/>
              <a:buAutoNum type="arabicPeriod"/>
            </a:pPr>
            <a:r>
              <a:rPr lang="en" sz="3000"/>
              <a:t>Better app performance</a:t>
            </a:r>
            <a:endParaRPr sz="3000"/>
          </a:p>
          <a:p>
            <a:pPr indent="-419100" lvl="0" marL="457200" rtl="0" algn="l">
              <a:spcBef>
                <a:spcPts val="0"/>
              </a:spcBef>
              <a:spcAft>
                <a:spcPts val="0"/>
              </a:spcAft>
              <a:buSzPts val="3000"/>
              <a:buAutoNum type="arabicPeriod"/>
            </a:pPr>
            <a:r>
              <a:rPr lang="en" sz="3000"/>
              <a:t>Reduced operational costs</a:t>
            </a:r>
            <a:endParaRPr sz="3000"/>
          </a:p>
          <a:p>
            <a:pPr indent="-419100" lvl="0" marL="457200" rtl="0" algn="l">
              <a:spcBef>
                <a:spcPts val="0"/>
              </a:spcBef>
              <a:spcAft>
                <a:spcPts val="0"/>
              </a:spcAft>
              <a:buSzPts val="3000"/>
              <a:buAutoNum type="arabicPeriod"/>
            </a:pPr>
            <a:r>
              <a:rPr lang="en" sz="3000"/>
              <a:t>Improved business efficiency and reliability</a:t>
            </a:r>
            <a:endParaRPr sz="3000"/>
          </a:p>
          <a:p>
            <a:pPr indent="-419100" lvl="0" marL="457200" rtl="0" algn="l">
              <a:spcBef>
                <a:spcPts val="0"/>
              </a:spcBef>
              <a:spcAft>
                <a:spcPts val="0"/>
              </a:spcAft>
              <a:buSzPts val="3000"/>
              <a:buAutoNum type="arabicPeriod"/>
            </a:pPr>
            <a:r>
              <a:rPr lang="en" sz="3000"/>
              <a:t>Unlimited scalability</a:t>
            </a:r>
            <a:endParaRPr sz="3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 Use Cases</a:t>
            </a:r>
            <a:endParaRPr/>
          </a:p>
        </p:txBody>
      </p:sp>
      <p:sp>
        <p:nvSpPr>
          <p:cNvPr id="616" name="Google Shape;616;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McKinsey finds that the industries with the most edge computing use cases are:</a:t>
            </a:r>
            <a:endParaRPr sz="2400"/>
          </a:p>
          <a:p>
            <a:pPr indent="-381000" lvl="0" marL="457200" rtl="0" algn="l">
              <a:spcBef>
                <a:spcPts val="1600"/>
              </a:spcBef>
              <a:spcAft>
                <a:spcPts val="0"/>
              </a:spcAft>
              <a:buSzPts val="2400"/>
              <a:buChar char="●"/>
            </a:pPr>
            <a:r>
              <a:rPr lang="en" sz="2400"/>
              <a:t>travel, transportation, and logistics</a:t>
            </a:r>
            <a:endParaRPr sz="2400"/>
          </a:p>
          <a:p>
            <a:pPr indent="-381000" lvl="0" marL="457200" rtl="0" algn="l">
              <a:spcBef>
                <a:spcPts val="0"/>
              </a:spcBef>
              <a:spcAft>
                <a:spcPts val="0"/>
              </a:spcAft>
              <a:buSzPts val="2400"/>
              <a:buChar char="●"/>
            </a:pPr>
            <a:r>
              <a:rPr lang="en" sz="2400"/>
              <a:t>energy</a:t>
            </a:r>
            <a:endParaRPr sz="2400"/>
          </a:p>
          <a:p>
            <a:pPr indent="-381000" lvl="0" marL="457200" rtl="0" algn="l">
              <a:spcBef>
                <a:spcPts val="0"/>
              </a:spcBef>
              <a:spcAft>
                <a:spcPts val="0"/>
              </a:spcAft>
              <a:buSzPts val="2400"/>
              <a:buChar char="●"/>
            </a:pPr>
            <a:r>
              <a:rPr lang="en" sz="2400"/>
              <a:t>retail</a:t>
            </a:r>
            <a:endParaRPr sz="2400"/>
          </a:p>
          <a:p>
            <a:pPr indent="-381000" lvl="0" marL="457200" rtl="0" algn="l">
              <a:spcBef>
                <a:spcPts val="0"/>
              </a:spcBef>
              <a:spcAft>
                <a:spcPts val="0"/>
              </a:spcAft>
              <a:buSzPts val="2400"/>
              <a:buChar char="●"/>
            </a:pPr>
            <a:r>
              <a:rPr lang="en" sz="2400"/>
              <a:t>healthcare</a:t>
            </a:r>
            <a:endParaRPr sz="2400"/>
          </a:p>
          <a:p>
            <a:pPr indent="-381000" lvl="0" marL="457200" rtl="0" algn="l">
              <a:spcBef>
                <a:spcPts val="0"/>
              </a:spcBef>
              <a:spcAft>
                <a:spcPts val="0"/>
              </a:spcAft>
              <a:buSzPts val="2400"/>
              <a:buChar char="●"/>
            </a:pPr>
            <a:r>
              <a:rPr lang="en" sz="2400"/>
              <a:t>utilities</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111"/>
          <p:cNvSpPr txBox="1"/>
          <p:nvPr>
            <p:ph type="ctrTitle"/>
          </p:nvPr>
        </p:nvSpPr>
        <p:spPr>
          <a:xfrm>
            <a:off x="685800" y="2836651"/>
            <a:ext cx="7772400" cy="110251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Voice Revolution</a:t>
            </a:r>
            <a:endParaRPr/>
          </a:p>
        </p:txBody>
      </p:sp>
      <p:pic>
        <p:nvPicPr>
          <p:cNvPr descr="banner_without-text.jpg" id="622" name="Google Shape;622;p111"/>
          <p:cNvPicPr preferRelativeResize="0"/>
          <p:nvPr/>
        </p:nvPicPr>
        <p:blipFill rotWithShape="1">
          <a:blip r:embed="rId3">
            <a:alphaModFix/>
          </a:blip>
          <a:srcRect b="0" l="0" r="0" t="0"/>
          <a:stretch/>
        </p:blipFill>
        <p:spPr>
          <a:xfrm>
            <a:off x="0" y="847725"/>
            <a:ext cx="9144000" cy="337566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control is most suitable in the following IoT use cases</a:t>
            </a:r>
            <a:endParaRPr/>
          </a:p>
        </p:txBody>
      </p:sp>
      <p:sp>
        <p:nvSpPr>
          <p:cNvPr id="628" name="Google Shape;628;p112"/>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Home automation</a:t>
            </a:r>
            <a:endParaRPr sz="3000"/>
          </a:p>
          <a:p>
            <a:pPr indent="-419100" lvl="0" marL="457200" rtl="0" algn="l">
              <a:spcBef>
                <a:spcPts val="0"/>
              </a:spcBef>
              <a:spcAft>
                <a:spcPts val="0"/>
              </a:spcAft>
              <a:buSzPts val="3000"/>
              <a:buChar char="●"/>
            </a:pPr>
            <a:r>
              <a:rPr lang="en" sz="3000"/>
              <a:t>Automobiles</a:t>
            </a:r>
            <a:endParaRPr sz="3000"/>
          </a:p>
          <a:p>
            <a:pPr indent="-419100" lvl="0" marL="457200" rtl="0" algn="l">
              <a:spcBef>
                <a:spcPts val="0"/>
              </a:spcBef>
              <a:spcAft>
                <a:spcPts val="0"/>
              </a:spcAft>
              <a:buSzPts val="3000"/>
              <a:buChar char="●"/>
            </a:pPr>
            <a:r>
              <a:rPr lang="en" sz="3000"/>
              <a:t>Health Care</a:t>
            </a:r>
            <a:endParaRPr sz="3000"/>
          </a:p>
          <a:p>
            <a:pPr indent="-419100" lvl="0" marL="457200" rtl="0" algn="l">
              <a:spcBef>
                <a:spcPts val="0"/>
              </a:spcBef>
              <a:spcAft>
                <a:spcPts val="0"/>
              </a:spcAft>
              <a:buSzPts val="3000"/>
              <a:buChar char="●"/>
            </a:pPr>
            <a:r>
              <a:rPr lang="en" sz="3000"/>
              <a:t>Entertainment</a:t>
            </a:r>
            <a:endParaRPr sz="3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Assistants Are Taking Over Consumer IoT</a:t>
            </a:r>
            <a:endParaRPr/>
          </a:p>
        </p:txBody>
      </p:sp>
      <p:sp>
        <p:nvSpPr>
          <p:cNvPr id="634" name="Google Shape;634;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industry felt the heat of the voice assistant battle more than Consumer IoT (CIoT), in which voice assistant integrations became the primary focus for any CIoT product-centric company. </a:t>
            </a:r>
            <a:endParaRPr/>
          </a:p>
          <a:p>
            <a:pPr indent="0" lvl="0" marL="0" rtl="0" algn="l">
              <a:spcBef>
                <a:spcPts val="1600"/>
              </a:spcBef>
              <a:spcAft>
                <a:spcPts val="1600"/>
              </a:spcAft>
              <a:buNone/>
            </a:pPr>
            <a:r>
              <a:rPr lang="en"/>
              <a:t>Imagine a future in which every command is at the tip of your tongue. When you wake up. your bathroom mirror can report your schedule for the day. During breakfast, you can ask the coffee machine for a latte, extra foam. On the train, your watch will tell you just how late you’ll be to work. In the office, your printer will pipe up, asking for more ink, please.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ntry point into the IoT’s has been Amazon and Google’s smart speakers</a:t>
            </a:r>
            <a:endParaRPr/>
          </a:p>
        </p:txBody>
      </p:sp>
      <p:sp>
        <p:nvSpPr>
          <p:cNvPr id="640" name="Google Shape;640;p114"/>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many consumers, the entry point into the Internet of Things has been Amazon and Google’s smart speakers. </a:t>
            </a:r>
            <a:endParaRPr/>
          </a:p>
          <a:p>
            <a:pPr indent="0" lvl="0" marL="0" rtl="0" algn="l">
              <a:spcBef>
                <a:spcPts val="1600"/>
              </a:spcBef>
              <a:spcAft>
                <a:spcPts val="1600"/>
              </a:spcAft>
              <a:buNone/>
            </a:pPr>
            <a:r>
              <a:rPr lang="en"/>
              <a:t>Voice control is one of the primary drivers of smart home market growth with the number of home voice devices projected to reach 275 million by 2023 in USA alone.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1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600"/>
              <a:t>Visions of dialogue from science fiction</a:t>
            </a:r>
            <a:endParaRPr sz="3600"/>
          </a:p>
        </p:txBody>
      </p:sp>
      <p:sp>
        <p:nvSpPr>
          <p:cNvPr id="646" name="Google Shape;646;p11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
              <a:t>Hal  “2001:  A Space Odyssey” (1968)</a:t>
            </a:r>
            <a:endParaRPr/>
          </a:p>
          <a:p>
            <a:pPr indent="-285750" lvl="1" marL="742950" rtl="0" algn="l">
              <a:spcBef>
                <a:spcPts val="560"/>
              </a:spcBef>
              <a:spcAft>
                <a:spcPts val="0"/>
              </a:spcAft>
              <a:buClr>
                <a:schemeClr val="dk1"/>
              </a:buClr>
              <a:buSzPts val="2800"/>
              <a:buChar char="○"/>
            </a:pPr>
            <a:r>
              <a:rPr lang="en"/>
              <a:t>Naturally conversing computer</a:t>
            </a:r>
            <a:endParaRPr/>
          </a:p>
          <a:p>
            <a:pPr indent="-342900" lvl="0" marL="342900" rtl="0" algn="l">
              <a:spcBef>
                <a:spcPts val="640"/>
              </a:spcBef>
              <a:spcAft>
                <a:spcPts val="0"/>
              </a:spcAft>
              <a:buClr>
                <a:schemeClr val="dk1"/>
              </a:buClr>
              <a:buSzPts val="3200"/>
              <a:buChar char="●"/>
            </a:pPr>
            <a:r>
              <a:rPr lang="en"/>
              <a:t>Star Trek (original 1966)</a:t>
            </a:r>
            <a:endParaRPr/>
          </a:p>
          <a:p>
            <a:pPr indent="-285750" lvl="1" marL="742950" rtl="0" algn="l">
              <a:spcBef>
                <a:spcPts val="560"/>
              </a:spcBef>
              <a:spcAft>
                <a:spcPts val="0"/>
              </a:spcAft>
              <a:buClr>
                <a:schemeClr val="dk1"/>
              </a:buClr>
              <a:buSzPts val="2800"/>
              <a:buChar char="○"/>
            </a:pPr>
            <a:r>
              <a:rPr lang="en"/>
              <a:t>Natural language command and control</a:t>
            </a:r>
            <a:endParaRPr/>
          </a:p>
          <a:p>
            <a:pPr indent="-342900" lvl="0" marL="342900" rtl="0" algn="l">
              <a:spcBef>
                <a:spcPts val="640"/>
              </a:spcBef>
              <a:spcAft>
                <a:spcPts val="0"/>
              </a:spcAft>
              <a:buClr>
                <a:schemeClr val="dk1"/>
              </a:buClr>
              <a:buSzPts val="3200"/>
              <a:buChar char="●"/>
            </a:pPr>
            <a:r>
              <a:rPr lang="en"/>
              <a:t>Her  (2013)</a:t>
            </a:r>
            <a:endParaRPr/>
          </a:p>
          <a:p>
            <a:pPr indent="-285750" lvl="1" marL="742950" rtl="0" algn="l">
              <a:spcBef>
                <a:spcPts val="560"/>
              </a:spcBef>
              <a:spcAft>
                <a:spcPts val="0"/>
              </a:spcAft>
              <a:buClr>
                <a:schemeClr val="dk1"/>
              </a:buClr>
              <a:buSzPts val="2800"/>
              <a:buChar char="○"/>
            </a:pPr>
            <a:r>
              <a:rPr lang="en"/>
              <a:t>A virtual partner with natural dialogue capabilities</a:t>
            </a:r>
            <a:endParaRPr/>
          </a:p>
          <a:p>
            <a:pPr indent="-107950" lvl="1" marL="742950" rtl="0" algn="l">
              <a:spcBef>
                <a:spcPts val="560"/>
              </a:spcBef>
              <a:spcAft>
                <a:spcPts val="0"/>
              </a:spcAft>
              <a:buClr>
                <a:schemeClr val="dk1"/>
              </a:buClr>
              <a:buSzPts val="2800"/>
              <a:buNone/>
            </a:pPr>
            <a:r>
              <a:t/>
            </a:r>
            <a:endParaRPr/>
          </a:p>
          <a:p>
            <a:pPr indent="-139700" lvl="0" marL="342900" rtl="0" algn="l">
              <a:spcBef>
                <a:spcPts val="640"/>
              </a:spcBef>
              <a:spcAft>
                <a:spcPts val="1600"/>
              </a:spcAft>
              <a:buClr>
                <a:schemeClr val="dk1"/>
              </a:buClr>
              <a:buSzPts val="32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116"/>
          <p:cNvSpPr txBox="1"/>
          <p:nvPr>
            <p:ph type="title"/>
          </p:nvPr>
        </p:nvSpPr>
        <p:spPr>
          <a:xfrm>
            <a:off x="457200" y="1925872"/>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A1A62"/>
              </a:buClr>
              <a:buSzPts val="4400"/>
              <a:buFont typeface="Calibri"/>
              <a:buNone/>
            </a:pPr>
            <a:r>
              <a:rPr b="1" lang="en" cap="none">
                <a:solidFill>
                  <a:srgbClr val="3A1A62"/>
                </a:solidFill>
              </a:rPr>
              <a:t>A NEW KIND OF UI: VUI</a:t>
            </a:r>
            <a:endParaRPr b="1" cap="none">
              <a:solidFill>
                <a:srgbClr val="3A1A6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pic>
        <p:nvPicPr>
          <p:cNvPr descr="Screenshot 2017-11-04 00.46.14.png" id="656" name="Google Shape;656;p117"/>
          <p:cNvPicPr preferRelativeResize="0"/>
          <p:nvPr/>
        </p:nvPicPr>
        <p:blipFill rotWithShape="1">
          <a:blip r:embed="rId3">
            <a:alphaModFix/>
          </a:blip>
          <a:srcRect b="0" l="0" r="0" t="0"/>
          <a:stretch/>
        </p:blipFill>
        <p:spPr>
          <a:xfrm>
            <a:off x="0" y="688304"/>
            <a:ext cx="6858000" cy="35967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are Way B</a:t>
            </a:r>
            <a:r>
              <a:rPr lang="en"/>
              <a:t>ehind the Developed Countries</a:t>
            </a:r>
            <a:r>
              <a:rPr lang="en"/>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661" name="Shape 661"/>
        <p:cNvGrpSpPr/>
        <p:nvPr/>
      </p:nvGrpSpPr>
      <p:grpSpPr>
        <a:xfrm>
          <a:off x="0" y="0"/>
          <a:ext cx="0" cy="0"/>
          <a:chOff x="0" y="0"/>
          <a:chExt cx="0" cy="0"/>
        </a:xfrm>
      </p:grpSpPr>
      <p:pic>
        <p:nvPicPr>
          <p:cNvPr id="662" name="Google Shape;662;p118"/>
          <p:cNvPicPr preferRelativeResize="0"/>
          <p:nvPr/>
        </p:nvPicPr>
        <p:blipFill rotWithShape="1">
          <a:blip r:embed="rId3">
            <a:alphaModFix/>
          </a:blip>
          <a:srcRect b="0" l="0" r="0" t="0"/>
          <a:stretch/>
        </p:blipFill>
        <p:spPr>
          <a:xfrm>
            <a:off x="122872" y="204598"/>
            <a:ext cx="5125784" cy="1870571"/>
          </a:xfrm>
          <a:prstGeom prst="rect">
            <a:avLst/>
          </a:prstGeom>
          <a:noFill/>
          <a:ln>
            <a:noFill/>
          </a:ln>
        </p:spPr>
      </p:pic>
      <p:pic>
        <p:nvPicPr>
          <p:cNvPr id="663" name="Google Shape;663;p118"/>
          <p:cNvPicPr preferRelativeResize="0"/>
          <p:nvPr/>
        </p:nvPicPr>
        <p:blipFill rotWithShape="1">
          <a:blip r:embed="rId4">
            <a:alphaModFix/>
          </a:blip>
          <a:srcRect b="0" l="0" r="0" t="0"/>
          <a:stretch/>
        </p:blipFill>
        <p:spPr>
          <a:xfrm>
            <a:off x="1910525" y="2110341"/>
            <a:ext cx="5835015" cy="1663065"/>
          </a:xfrm>
          <a:prstGeom prst="rect">
            <a:avLst/>
          </a:prstGeom>
          <a:noFill/>
          <a:ln>
            <a:noFill/>
          </a:ln>
        </p:spPr>
      </p:pic>
      <p:pic>
        <p:nvPicPr>
          <p:cNvPr id="664" name="Google Shape;664;p118"/>
          <p:cNvPicPr preferRelativeResize="0"/>
          <p:nvPr/>
        </p:nvPicPr>
        <p:blipFill rotWithShape="1">
          <a:blip r:embed="rId5">
            <a:alphaModFix/>
          </a:blip>
          <a:srcRect b="0" l="0" r="0" t="0"/>
          <a:stretch/>
        </p:blipFill>
        <p:spPr>
          <a:xfrm>
            <a:off x="4395978" y="3829050"/>
            <a:ext cx="4411980" cy="1234440"/>
          </a:xfrm>
          <a:prstGeom prst="rect">
            <a:avLst/>
          </a:prstGeom>
          <a:noFill/>
          <a:ln>
            <a:noFill/>
          </a:ln>
        </p:spPr>
      </p:pic>
      <p:pic>
        <p:nvPicPr>
          <p:cNvPr id="665" name="Google Shape;665;p118"/>
          <p:cNvPicPr preferRelativeResize="0"/>
          <p:nvPr/>
        </p:nvPicPr>
        <p:blipFill rotWithShape="1">
          <a:blip r:embed="rId6">
            <a:alphaModFix/>
          </a:blip>
          <a:srcRect b="0" l="0" r="0" t="0"/>
          <a:stretch/>
        </p:blipFill>
        <p:spPr>
          <a:xfrm>
            <a:off x="6601968" y="4732020"/>
            <a:ext cx="1405890" cy="3314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19"/>
          <p:cNvSpPr txBox="1"/>
          <p:nvPr>
            <p:ph type="title"/>
          </p:nvPr>
        </p:nvSpPr>
        <p:spPr>
          <a:xfrm>
            <a:off x="311700" y="333769"/>
            <a:ext cx="8520600" cy="4295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Technology revolutions</a:t>
            </a:r>
            <a:endParaRPr/>
          </a:p>
        </p:txBody>
      </p:sp>
      <p:cxnSp>
        <p:nvCxnSpPr>
          <p:cNvPr id="671" name="Google Shape;671;p119"/>
          <p:cNvCxnSpPr/>
          <p:nvPr/>
        </p:nvCxnSpPr>
        <p:spPr>
          <a:xfrm>
            <a:off x="282389" y="4198003"/>
            <a:ext cx="8527116" cy="0"/>
          </a:xfrm>
          <a:prstGeom prst="straightConnector1">
            <a:avLst/>
          </a:prstGeom>
          <a:noFill/>
          <a:ln cap="flat" cmpd="sng" w="9525">
            <a:solidFill>
              <a:srgbClr val="4A7DBA"/>
            </a:solidFill>
            <a:prstDash val="solid"/>
            <a:round/>
            <a:headEnd len="sm" w="sm" type="none"/>
            <a:tailEnd len="sm" w="sm" type="none"/>
          </a:ln>
        </p:spPr>
      </p:cxnSp>
      <p:sp>
        <p:nvSpPr>
          <p:cNvPr id="672" name="Google Shape;672;p119"/>
          <p:cNvSpPr/>
          <p:nvPr/>
        </p:nvSpPr>
        <p:spPr>
          <a:xfrm>
            <a:off x="756397" y="4167749"/>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119"/>
          <p:cNvSpPr txBox="1"/>
          <p:nvPr/>
        </p:nvSpPr>
        <p:spPr>
          <a:xfrm>
            <a:off x="511618" y="4248430"/>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1456</a:t>
            </a:r>
            <a:endParaRPr sz="1800">
              <a:solidFill>
                <a:schemeClr val="dk1"/>
              </a:solidFill>
              <a:latin typeface="Calibri"/>
              <a:ea typeface="Calibri"/>
              <a:cs typeface="Calibri"/>
              <a:sym typeface="Calibri"/>
            </a:endParaRPr>
          </a:p>
        </p:txBody>
      </p:sp>
      <p:pic>
        <p:nvPicPr>
          <p:cNvPr id="674" name="Google Shape;674;p119"/>
          <p:cNvPicPr preferRelativeResize="0"/>
          <p:nvPr/>
        </p:nvPicPr>
        <p:blipFill rotWithShape="1">
          <a:blip r:embed="rId3">
            <a:alphaModFix/>
          </a:blip>
          <a:srcRect b="0" l="0" r="0" t="0"/>
          <a:stretch/>
        </p:blipFill>
        <p:spPr>
          <a:xfrm>
            <a:off x="501741" y="2253767"/>
            <a:ext cx="778081" cy="955205"/>
          </a:xfrm>
          <a:prstGeom prst="rect">
            <a:avLst/>
          </a:prstGeom>
          <a:noFill/>
          <a:ln>
            <a:noFill/>
          </a:ln>
        </p:spPr>
      </p:pic>
      <p:pic>
        <p:nvPicPr>
          <p:cNvPr id="675" name="Google Shape;675;p119"/>
          <p:cNvPicPr preferRelativeResize="0"/>
          <p:nvPr/>
        </p:nvPicPr>
        <p:blipFill rotWithShape="1">
          <a:blip r:embed="rId4">
            <a:alphaModFix/>
          </a:blip>
          <a:srcRect b="0" l="0" r="0" t="0"/>
          <a:stretch/>
        </p:blipFill>
        <p:spPr>
          <a:xfrm>
            <a:off x="1491392" y="2189745"/>
            <a:ext cx="931050" cy="1247256"/>
          </a:xfrm>
          <a:prstGeom prst="rect">
            <a:avLst/>
          </a:prstGeom>
          <a:noFill/>
          <a:ln>
            <a:noFill/>
          </a:ln>
        </p:spPr>
      </p:pic>
      <p:sp>
        <p:nvSpPr>
          <p:cNvPr id="676" name="Google Shape;676;p119"/>
          <p:cNvSpPr/>
          <p:nvPr/>
        </p:nvSpPr>
        <p:spPr>
          <a:xfrm>
            <a:off x="1841394"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119"/>
          <p:cNvSpPr txBox="1"/>
          <p:nvPr/>
        </p:nvSpPr>
        <p:spPr>
          <a:xfrm>
            <a:off x="1596615"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1765</a:t>
            </a:r>
            <a:endParaRPr sz="1800">
              <a:solidFill>
                <a:schemeClr val="dk1"/>
              </a:solidFill>
              <a:latin typeface="Calibri"/>
              <a:ea typeface="Calibri"/>
              <a:cs typeface="Calibri"/>
              <a:sym typeface="Calibri"/>
            </a:endParaRPr>
          </a:p>
        </p:txBody>
      </p:sp>
      <p:pic>
        <p:nvPicPr>
          <p:cNvPr id="678" name="Google Shape;678;p119"/>
          <p:cNvPicPr preferRelativeResize="0"/>
          <p:nvPr/>
        </p:nvPicPr>
        <p:blipFill rotWithShape="1">
          <a:blip r:embed="rId5">
            <a:alphaModFix/>
          </a:blip>
          <a:srcRect b="0" l="0" r="0" t="0"/>
          <a:stretch/>
        </p:blipFill>
        <p:spPr>
          <a:xfrm>
            <a:off x="2647760" y="2252483"/>
            <a:ext cx="1245644" cy="952917"/>
          </a:xfrm>
          <a:prstGeom prst="rect">
            <a:avLst/>
          </a:prstGeom>
          <a:noFill/>
          <a:ln>
            <a:noFill/>
          </a:ln>
        </p:spPr>
      </p:pic>
      <p:sp>
        <p:nvSpPr>
          <p:cNvPr id="679" name="Google Shape;679;p119"/>
          <p:cNvSpPr/>
          <p:nvPr/>
        </p:nvSpPr>
        <p:spPr>
          <a:xfrm>
            <a:off x="3186005"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 name="Google Shape;680;p119"/>
          <p:cNvSpPr txBox="1"/>
          <p:nvPr/>
        </p:nvSpPr>
        <p:spPr>
          <a:xfrm>
            <a:off x="2941226"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1943</a:t>
            </a:r>
            <a:endParaRPr sz="1800">
              <a:solidFill>
                <a:schemeClr val="dk1"/>
              </a:solidFill>
              <a:latin typeface="Calibri"/>
              <a:ea typeface="Calibri"/>
              <a:cs typeface="Calibri"/>
              <a:sym typeface="Calibri"/>
            </a:endParaRPr>
          </a:p>
        </p:txBody>
      </p:sp>
      <p:pic>
        <p:nvPicPr>
          <p:cNvPr id="681" name="Google Shape;681;p119"/>
          <p:cNvPicPr preferRelativeResize="0"/>
          <p:nvPr/>
        </p:nvPicPr>
        <p:blipFill rotWithShape="1">
          <a:blip r:embed="rId6">
            <a:alphaModFix/>
          </a:blip>
          <a:srcRect b="0" l="0" r="0" t="0"/>
          <a:stretch/>
        </p:blipFill>
        <p:spPr>
          <a:xfrm>
            <a:off x="4038277" y="2235556"/>
            <a:ext cx="1341923" cy="969844"/>
          </a:xfrm>
          <a:prstGeom prst="rect">
            <a:avLst/>
          </a:prstGeom>
          <a:noFill/>
          <a:ln>
            <a:noFill/>
          </a:ln>
        </p:spPr>
      </p:pic>
      <p:sp>
        <p:nvSpPr>
          <p:cNvPr id="682" name="Google Shape;682;p119"/>
          <p:cNvSpPr/>
          <p:nvPr/>
        </p:nvSpPr>
        <p:spPr>
          <a:xfrm>
            <a:off x="4757622"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119"/>
          <p:cNvSpPr txBox="1"/>
          <p:nvPr/>
        </p:nvSpPr>
        <p:spPr>
          <a:xfrm>
            <a:off x="4512843"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1981</a:t>
            </a:r>
            <a:endParaRPr sz="1800">
              <a:solidFill>
                <a:schemeClr val="dk1"/>
              </a:solidFill>
              <a:latin typeface="Calibri"/>
              <a:ea typeface="Calibri"/>
              <a:cs typeface="Calibri"/>
              <a:sym typeface="Calibri"/>
            </a:endParaRPr>
          </a:p>
        </p:txBody>
      </p:sp>
      <p:sp>
        <p:nvSpPr>
          <p:cNvPr id="684" name="Google Shape;684;p119"/>
          <p:cNvSpPr/>
          <p:nvPr/>
        </p:nvSpPr>
        <p:spPr>
          <a:xfrm>
            <a:off x="5851756" y="4167749"/>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p119"/>
          <p:cNvSpPr txBox="1"/>
          <p:nvPr/>
        </p:nvSpPr>
        <p:spPr>
          <a:xfrm>
            <a:off x="5606977" y="4248430"/>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1994</a:t>
            </a:r>
            <a:endParaRPr sz="1800">
              <a:solidFill>
                <a:schemeClr val="dk1"/>
              </a:solidFill>
              <a:latin typeface="Calibri"/>
              <a:ea typeface="Calibri"/>
              <a:cs typeface="Calibri"/>
              <a:sym typeface="Calibri"/>
            </a:endParaRPr>
          </a:p>
        </p:txBody>
      </p:sp>
      <p:pic>
        <p:nvPicPr>
          <p:cNvPr id="686" name="Google Shape;686;p119"/>
          <p:cNvPicPr preferRelativeResize="0"/>
          <p:nvPr/>
        </p:nvPicPr>
        <p:blipFill rotWithShape="1">
          <a:blip r:embed="rId7">
            <a:alphaModFix/>
          </a:blip>
          <a:srcRect b="0" l="0" r="0" t="0"/>
          <a:stretch/>
        </p:blipFill>
        <p:spPr>
          <a:xfrm>
            <a:off x="5377420" y="2205301"/>
            <a:ext cx="948670" cy="904399"/>
          </a:xfrm>
          <a:prstGeom prst="rect">
            <a:avLst/>
          </a:prstGeom>
          <a:noFill/>
          <a:ln>
            <a:noFill/>
          </a:ln>
        </p:spPr>
      </p:pic>
      <p:pic>
        <p:nvPicPr>
          <p:cNvPr id="687" name="Google Shape;687;p119"/>
          <p:cNvPicPr preferRelativeResize="0"/>
          <p:nvPr/>
        </p:nvPicPr>
        <p:blipFill rotWithShape="1">
          <a:blip r:embed="rId8">
            <a:alphaModFix/>
          </a:blip>
          <a:srcRect b="0" l="0" r="0" t="0"/>
          <a:stretch/>
        </p:blipFill>
        <p:spPr>
          <a:xfrm>
            <a:off x="6365081" y="2460308"/>
            <a:ext cx="842963" cy="337185"/>
          </a:xfrm>
          <a:prstGeom prst="rect">
            <a:avLst/>
          </a:prstGeom>
          <a:noFill/>
          <a:ln>
            <a:noFill/>
          </a:ln>
        </p:spPr>
      </p:pic>
      <p:sp>
        <p:nvSpPr>
          <p:cNvPr id="688" name="Google Shape;688;p119"/>
          <p:cNvSpPr/>
          <p:nvPr/>
        </p:nvSpPr>
        <p:spPr>
          <a:xfrm>
            <a:off x="6883818"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119"/>
          <p:cNvSpPr txBox="1"/>
          <p:nvPr/>
        </p:nvSpPr>
        <p:spPr>
          <a:xfrm>
            <a:off x="6639039"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2008</a:t>
            </a:r>
            <a:endParaRPr sz="1800">
              <a:solidFill>
                <a:schemeClr val="dk1"/>
              </a:solidFill>
              <a:latin typeface="Calibri"/>
              <a:ea typeface="Calibri"/>
              <a:cs typeface="Calibri"/>
              <a:sym typeface="Calibri"/>
            </a:endParaRPr>
          </a:p>
        </p:txBody>
      </p:sp>
      <p:pic>
        <p:nvPicPr>
          <p:cNvPr id="690" name="Google Shape;690;p119"/>
          <p:cNvPicPr preferRelativeResize="0"/>
          <p:nvPr/>
        </p:nvPicPr>
        <p:blipFill rotWithShape="1">
          <a:blip r:embed="rId9">
            <a:alphaModFix/>
          </a:blip>
          <a:srcRect b="0" l="0" r="0" t="0"/>
          <a:stretch/>
        </p:blipFill>
        <p:spPr>
          <a:xfrm>
            <a:off x="7456792" y="2460308"/>
            <a:ext cx="614600" cy="393344"/>
          </a:xfrm>
          <a:prstGeom prst="rect">
            <a:avLst/>
          </a:prstGeom>
          <a:noFill/>
          <a:ln>
            <a:noFill/>
          </a:ln>
        </p:spPr>
      </p:pic>
      <p:pic>
        <p:nvPicPr>
          <p:cNvPr id="691" name="Google Shape;691;p119"/>
          <p:cNvPicPr preferRelativeResize="0"/>
          <p:nvPr/>
        </p:nvPicPr>
        <p:blipFill rotWithShape="1">
          <a:blip r:embed="rId10">
            <a:alphaModFix/>
          </a:blip>
          <a:srcRect b="0" l="0" r="0" t="0"/>
          <a:stretch/>
        </p:blipFill>
        <p:spPr>
          <a:xfrm>
            <a:off x="7496990" y="1866916"/>
            <a:ext cx="534201" cy="537924"/>
          </a:xfrm>
          <a:prstGeom prst="rect">
            <a:avLst/>
          </a:prstGeom>
          <a:noFill/>
          <a:ln>
            <a:noFill/>
          </a:ln>
        </p:spPr>
      </p:pic>
      <p:pic>
        <p:nvPicPr>
          <p:cNvPr id="692" name="Google Shape;692;p119"/>
          <p:cNvPicPr preferRelativeResize="0"/>
          <p:nvPr/>
        </p:nvPicPr>
        <p:blipFill rotWithShape="1">
          <a:blip r:embed="rId11">
            <a:alphaModFix/>
          </a:blip>
          <a:srcRect b="0" l="0" r="0" t="0"/>
          <a:stretch/>
        </p:blipFill>
        <p:spPr>
          <a:xfrm>
            <a:off x="7586926" y="2899850"/>
            <a:ext cx="354330" cy="354330"/>
          </a:xfrm>
          <a:prstGeom prst="rect">
            <a:avLst/>
          </a:prstGeom>
          <a:noFill/>
          <a:ln>
            <a:noFill/>
          </a:ln>
        </p:spPr>
      </p:pic>
      <p:sp>
        <p:nvSpPr>
          <p:cNvPr id="693" name="Google Shape;693;p119"/>
          <p:cNvSpPr/>
          <p:nvPr/>
        </p:nvSpPr>
        <p:spPr>
          <a:xfrm>
            <a:off x="7826096"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119"/>
          <p:cNvSpPr txBox="1"/>
          <p:nvPr/>
        </p:nvSpPr>
        <p:spPr>
          <a:xfrm>
            <a:off x="7581317"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2014</a:t>
            </a:r>
            <a:endParaRPr sz="1800">
              <a:solidFill>
                <a:schemeClr val="dk1"/>
              </a:solidFill>
              <a:latin typeface="Calibri"/>
              <a:ea typeface="Calibri"/>
              <a:cs typeface="Calibri"/>
              <a:sym typeface="Calibri"/>
            </a:endParaRPr>
          </a:p>
        </p:txBody>
      </p:sp>
      <p:sp>
        <p:nvSpPr>
          <p:cNvPr id="695" name="Google Shape;695;p119"/>
          <p:cNvSpPr/>
          <p:nvPr/>
        </p:nvSpPr>
        <p:spPr>
          <a:xfrm>
            <a:off x="8630392" y="4165555"/>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119"/>
          <p:cNvSpPr txBox="1"/>
          <p:nvPr/>
        </p:nvSpPr>
        <p:spPr>
          <a:xfrm>
            <a:off x="8385613" y="4246237"/>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2016</a:t>
            </a:r>
            <a:endParaRPr sz="1800">
              <a:solidFill>
                <a:schemeClr val="dk1"/>
              </a:solidFill>
              <a:latin typeface="Calibri"/>
              <a:ea typeface="Calibri"/>
              <a:cs typeface="Calibri"/>
              <a:sym typeface="Calibri"/>
            </a:endParaRPr>
          </a:p>
        </p:txBody>
      </p:sp>
      <p:pic>
        <p:nvPicPr>
          <p:cNvPr id="697" name="Google Shape;697;p119"/>
          <p:cNvPicPr preferRelativeResize="0"/>
          <p:nvPr/>
        </p:nvPicPr>
        <p:blipFill rotWithShape="1">
          <a:blip r:embed="rId12">
            <a:alphaModFix/>
          </a:blip>
          <a:srcRect b="0" l="0" r="0" t="0"/>
          <a:stretch/>
        </p:blipFill>
        <p:spPr>
          <a:xfrm>
            <a:off x="8193421" y="1956350"/>
            <a:ext cx="828923" cy="608538"/>
          </a:xfrm>
          <a:prstGeom prst="rect">
            <a:avLst/>
          </a:prstGeom>
          <a:noFill/>
          <a:ln>
            <a:noFill/>
          </a:ln>
        </p:spPr>
      </p:pic>
      <p:pic>
        <p:nvPicPr>
          <p:cNvPr id="698" name="Google Shape;698;p119"/>
          <p:cNvPicPr preferRelativeResize="0"/>
          <p:nvPr/>
        </p:nvPicPr>
        <p:blipFill rotWithShape="1">
          <a:blip r:embed="rId13">
            <a:alphaModFix/>
          </a:blip>
          <a:srcRect b="0" l="0" r="0" t="0"/>
          <a:stretch/>
        </p:blipFill>
        <p:spPr>
          <a:xfrm flipH="1">
            <a:off x="8256886" y="2640655"/>
            <a:ext cx="701993" cy="7019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pic>
        <p:nvPicPr>
          <p:cNvPr descr="Screenshot 2017-11-04 00.56.53.png" id="703" name="Google Shape;703;p120"/>
          <p:cNvPicPr preferRelativeResize="0"/>
          <p:nvPr/>
        </p:nvPicPr>
        <p:blipFill rotWithShape="1">
          <a:blip r:embed="rId3">
            <a:alphaModFix/>
          </a:blip>
          <a:srcRect b="0" l="0" r="0" t="0"/>
          <a:stretch/>
        </p:blipFill>
        <p:spPr>
          <a:xfrm>
            <a:off x="0" y="757484"/>
            <a:ext cx="6858000" cy="328344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2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Digital Assistants are so Hot</a:t>
            </a:r>
            <a:endParaRPr/>
          </a:p>
        </p:txBody>
      </p:sp>
      <p:sp>
        <p:nvSpPr>
          <p:cNvPr id="709" name="Google Shape;709;p121"/>
          <p:cNvSpPr txBox="1"/>
          <p:nvPr>
            <p:ph idx="1" type="body"/>
          </p:nvPr>
        </p:nvSpPr>
        <p:spPr>
          <a:xfrm>
            <a:off x="457200" y="961975"/>
            <a:ext cx="8229600" cy="36326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
              <a:t>The market for AI-driven personal assistants and bots will almost double in 2018, reaching more than $12 billion by 2020 with 1.6 billion active users, according to Statista. </a:t>
            </a:r>
            <a:endParaRPr/>
          </a:p>
          <a:p>
            <a:pPr indent="-342900" lvl="0" marL="342900" rtl="0" algn="l">
              <a:spcBef>
                <a:spcPts val="640"/>
              </a:spcBef>
              <a:spcAft>
                <a:spcPts val="1600"/>
              </a:spcAft>
              <a:buClr>
                <a:schemeClr val="dk1"/>
              </a:buClr>
              <a:buSzPts val="3200"/>
              <a:buChar char="●"/>
            </a:pPr>
            <a:r>
              <a:rPr lang="en"/>
              <a:t>Today, pretty much every tech giant is making digital agents for their customers. Amazon’s Alexa, Microsoft’s, Apple’s Siri and Google’s Assistant.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2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Reasons for being so Hot</a:t>
            </a:r>
            <a:endParaRPr/>
          </a:p>
        </p:txBody>
      </p:sp>
      <p:sp>
        <p:nvSpPr>
          <p:cNvPr id="715" name="Google Shape;715;p122"/>
          <p:cNvSpPr txBox="1"/>
          <p:nvPr>
            <p:ph idx="1" type="body"/>
          </p:nvPr>
        </p:nvSpPr>
        <p:spPr>
          <a:xfrm>
            <a:off x="457200" y="1076650"/>
            <a:ext cx="8229600" cy="3670500"/>
          </a:xfrm>
          <a:prstGeom prst="rect">
            <a:avLst/>
          </a:prstGeom>
          <a:noFill/>
          <a:ln>
            <a:noFill/>
          </a:ln>
        </p:spPr>
        <p:txBody>
          <a:bodyPr anchorCtr="0" anchor="t" bIns="45700" lIns="91425" spcFirstLastPara="1" rIns="91425" wrap="square" tIns="45700">
            <a:noAutofit/>
          </a:bodyPr>
          <a:lstStyle/>
          <a:p>
            <a:pPr indent="-284480" lvl="0" marL="342900" rtl="0" algn="l">
              <a:lnSpc>
                <a:spcPct val="90000"/>
              </a:lnSpc>
              <a:spcBef>
                <a:spcPts val="0"/>
              </a:spcBef>
              <a:spcAft>
                <a:spcPts val="0"/>
              </a:spcAft>
              <a:buClr>
                <a:schemeClr val="dk1"/>
              </a:buClr>
              <a:buSzPts val="1800"/>
              <a:buChar char="●"/>
            </a:pPr>
            <a:r>
              <a:rPr lang="en"/>
              <a:t>Natural language is more intuitive than web or mobile interfaces, which usually entail some degree of a learning curve</a:t>
            </a:r>
            <a:endParaRPr/>
          </a:p>
          <a:p>
            <a:pPr indent="-284480" lvl="0" marL="342900" rtl="0" algn="l">
              <a:lnSpc>
                <a:spcPct val="90000"/>
              </a:lnSpc>
              <a:spcBef>
                <a:spcPts val="544"/>
              </a:spcBef>
              <a:spcAft>
                <a:spcPts val="0"/>
              </a:spcAft>
              <a:buClr>
                <a:schemeClr val="dk1"/>
              </a:buClr>
              <a:buSzPts val="1800"/>
              <a:buChar char="●"/>
            </a:pPr>
            <a:r>
              <a:rPr lang="en"/>
              <a:t>Enhanced productivity</a:t>
            </a:r>
            <a:endParaRPr/>
          </a:p>
          <a:p>
            <a:pPr indent="-284480" lvl="0" marL="342900" rtl="0" algn="l">
              <a:lnSpc>
                <a:spcPct val="90000"/>
              </a:lnSpc>
              <a:spcBef>
                <a:spcPts val="544"/>
              </a:spcBef>
              <a:spcAft>
                <a:spcPts val="0"/>
              </a:spcAft>
              <a:buClr>
                <a:schemeClr val="dk1"/>
              </a:buClr>
              <a:buSzPts val="1800"/>
              <a:buChar char="●"/>
            </a:pPr>
            <a:r>
              <a:rPr lang="en"/>
              <a:t>Personalization, goes far beyond voice recognition. They employ machine learning to refine their responses and deliver only relevant options based on consumer preferences</a:t>
            </a:r>
            <a:endParaRPr/>
          </a:p>
          <a:p>
            <a:pPr indent="-284480" lvl="0" marL="342900" rtl="0" algn="l">
              <a:lnSpc>
                <a:spcPct val="90000"/>
              </a:lnSpc>
              <a:spcBef>
                <a:spcPts val="544"/>
              </a:spcBef>
              <a:spcAft>
                <a:spcPts val="0"/>
              </a:spcAft>
              <a:buClr>
                <a:schemeClr val="dk1"/>
              </a:buClr>
              <a:buSzPts val="1800"/>
              <a:buChar char="●"/>
            </a:pPr>
            <a:r>
              <a:rPr lang="en"/>
              <a:t>Personal assistants can access a large spectrum of data</a:t>
            </a:r>
            <a:endParaRPr/>
          </a:p>
          <a:p>
            <a:pPr indent="-284480" lvl="0" marL="342900" rtl="0" algn="l">
              <a:lnSpc>
                <a:spcPct val="90000"/>
              </a:lnSpc>
              <a:spcBef>
                <a:spcPts val="544"/>
              </a:spcBef>
              <a:spcAft>
                <a:spcPts val="1600"/>
              </a:spcAft>
              <a:buClr>
                <a:schemeClr val="dk1"/>
              </a:buClr>
              <a:buSzPts val="1800"/>
              <a:buChar char="●"/>
            </a:pPr>
            <a:r>
              <a:rPr lang="en"/>
              <a:t>AI-enabled assistants and innovations in the Internet of Things bring a whole new level of communication between devices, people, and companies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pic>
        <p:nvPicPr>
          <p:cNvPr descr="Screenshot 2017-11-04 00.50.41.png" id="720" name="Google Shape;720;p123"/>
          <p:cNvPicPr preferRelativeResize="0"/>
          <p:nvPr/>
        </p:nvPicPr>
        <p:blipFill rotWithShape="1">
          <a:blip r:embed="rId3">
            <a:alphaModFix/>
          </a:blip>
          <a:srcRect b="0" l="0" r="0" t="0"/>
          <a:stretch/>
        </p:blipFill>
        <p:spPr>
          <a:xfrm>
            <a:off x="0" y="849951"/>
            <a:ext cx="6858000" cy="328780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pic>
        <p:nvPicPr>
          <p:cNvPr id="725" name="Google Shape;725;p124"/>
          <p:cNvPicPr preferRelativeResize="0"/>
          <p:nvPr/>
        </p:nvPicPr>
        <p:blipFill rotWithShape="1">
          <a:blip r:embed="rId3">
            <a:alphaModFix/>
          </a:blip>
          <a:srcRect b="9834" l="0" r="2" t="6949"/>
          <a:stretch/>
        </p:blipFill>
        <p:spPr>
          <a:xfrm>
            <a:off x="5667307" y="8"/>
            <a:ext cx="3476693" cy="5143493"/>
          </a:xfrm>
          <a:prstGeom prst="rect">
            <a:avLst/>
          </a:prstGeom>
          <a:noFill/>
          <a:ln>
            <a:noFill/>
          </a:ln>
        </p:spPr>
      </p:pic>
      <p:sp>
        <p:nvSpPr>
          <p:cNvPr id="726" name="Google Shape;726;p124"/>
          <p:cNvSpPr txBox="1"/>
          <p:nvPr>
            <p:ph type="title"/>
          </p:nvPr>
        </p:nvSpPr>
        <p:spPr>
          <a:xfrm>
            <a:off x="486697" y="-213850"/>
            <a:ext cx="4939800" cy="1257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What is a Bot?</a:t>
            </a:r>
            <a:endParaRPr/>
          </a:p>
        </p:txBody>
      </p:sp>
      <p:sp>
        <p:nvSpPr>
          <p:cNvPr id="727" name="Google Shape;727;p124"/>
          <p:cNvSpPr txBox="1"/>
          <p:nvPr>
            <p:ph idx="1" type="body"/>
          </p:nvPr>
        </p:nvSpPr>
        <p:spPr>
          <a:xfrm>
            <a:off x="486697" y="1447801"/>
            <a:ext cx="5579400" cy="2839200"/>
          </a:xfrm>
          <a:prstGeom prst="rect">
            <a:avLst/>
          </a:prstGeom>
          <a:noFill/>
          <a:ln>
            <a:noFill/>
          </a:ln>
        </p:spPr>
        <p:txBody>
          <a:bodyPr anchorCtr="0" anchor="t" bIns="45700" lIns="91425" spcFirstLastPara="1" rIns="91425" wrap="square" tIns="45700">
            <a:noAutofit/>
          </a:bodyPr>
          <a:lstStyle/>
          <a:p>
            <a:pPr indent="-316230" lvl="0" marL="342900" rtl="0" algn="l">
              <a:spcBef>
                <a:spcPts val="0"/>
              </a:spcBef>
              <a:spcAft>
                <a:spcPts val="0"/>
              </a:spcAft>
              <a:buClr>
                <a:schemeClr val="dk1"/>
              </a:buClr>
              <a:buSzPts val="1800"/>
              <a:buChar char="●"/>
            </a:pPr>
            <a:r>
              <a:rPr lang="en"/>
              <a:t>A Bot is a conversation based UI</a:t>
            </a:r>
            <a:endParaRPr/>
          </a:p>
          <a:p>
            <a:pPr indent="-316230" lvl="0" marL="342900" rtl="0" algn="l">
              <a:spcBef>
                <a:spcPts val="444"/>
              </a:spcBef>
              <a:spcAft>
                <a:spcPts val="0"/>
              </a:spcAft>
              <a:buClr>
                <a:schemeClr val="dk1"/>
              </a:buClr>
              <a:buSzPts val="1800"/>
              <a:buChar char="●"/>
            </a:pPr>
            <a:r>
              <a:rPr lang="en"/>
              <a:t>Conversation is based on language </a:t>
            </a:r>
            <a:endParaRPr/>
          </a:p>
          <a:p>
            <a:pPr indent="-316230" lvl="0" marL="342900" rtl="0" algn="l">
              <a:spcBef>
                <a:spcPts val="444"/>
              </a:spcBef>
              <a:spcAft>
                <a:spcPts val="0"/>
              </a:spcAft>
              <a:buClr>
                <a:schemeClr val="dk1"/>
              </a:buClr>
              <a:buSzPts val="1800"/>
              <a:buChar char="●"/>
            </a:pPr>
            <a:r>
              <a:rPr lang="en"/>
              <a:t>Conversation takes place on a general canvas</a:t>
            </a:r>
            <a:endParaRPr/>
          </a:p>
          <a:p>
            <a:pPr indent="-201930" lvl="0" marL="342900" rtl="0" algn="l">
              <a:spcBef>
                <a:spcPts val="444"/>
              </a:spcBef>
              <a:spcAft>
                <a:spcPts val="0"/>
              </a:spcAft>
              <a:buClr>
                <a:schemeClr val="dk1"/>
              </a:buClr>
              <a:buSzPts val="2220"/>
              <a:buNone/>
            </a:pPr>
            <a:r>
              <a:t/>
            </a:r>
            <a:endParaRPr/>
          </a:p>
          <a:p>
            <a:pPr indent="-316230" lvl="0" marL="342900" rtl="0" algn="l">
              <a:spcBef>
                <a:spcPts val="444"/>
              </a:spcBef>
              <a:spcAft>
                <a:spcPts val="0"/>
              </a:spcAft>
              <a:buClr>
                <a:schemeClr val="dk1"/>
              </a:buClr>
              <a:buSzPts val="1800"/>
              <a:buChar char="●"/>
            </a:pPr>
            <a:r>
              <a:rPr lang="en"/>
              <a:t>Canvas can be:</a:t>
            </a:r>
            <a:br>
              <a:rPr lang="en"/>
            </a:br>
            <a:r>
              <a:rPr lang="en"/>
              <a:t>Chat Client: Skype, Team, Slack, Messenger</a:t>
            </a:r>
            <a:br>
              <a:rPr lang="en"/>
            </a:br>
            <a:r>
              <a:rPr lang="en"/>
              <a:t>Voice: Echo, Cortana Skills, Siri, Google Now</a:t>
            </a:r>
            <a:br>
              <a:rPr lang="en"/>
            </a:br>
            <a:r>
              <a:rPr lang="en"/>
              <a:t>App: Website, App</a:t>
            </a:r>
            <a:endParaRPr/>
          </a:p>
          <a:p>
            <a:pPr indent="0" lvl="0" marL="0" rtl="0" algn="l">
              <a:spcBef>
                <a:spcPts val="370"/>
              </a:spcBef>
              <a:spcAft>
                <a:spcPts val="1600"/>
              </a:spcAft>
              <a:buClr>
                <a:schemeClr val="dk1"/>
              </a:buClr>
              <a:buSzPts val="185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pic>
        <p:nvPicPr>
          <p:cNvPr id="732" name="Google Shape;732;p125"/>
          <p:cNvPicPr preferRelativeResize="0"/>
          <p:nvPr/>
        </p:nvPicPr>
        <p:blipFill rotWithShape="1">
          <a:blip r:embed="rId3">
            <a:alphaModFix/>
          </a:blip>
          <a:srcRect b="0" l="24125" r="8280" t="0"/>
          <a:stretch/>
        </p:blipFill>
        <p:spPr>
          <a:xfrm>
            <a:off x="16" y="8"/>
            <a:ext cx="3476678" cy="5143493"/>
          </a:xfrm>
          <a:prstGeom prst="rect">
            <a:avLst/>
          </a:prstGeom>
          <a:noFill/>
          <a:ln>
            <a:noFill/>
          </a:ln>
        </p:spPr>
      </p:pic>
      <p:cxnSp>
        <p:nvCxnSpPr>
          <p:cNvPr id="733" name="Google Shape;733;p125"/>
          <p:cNvCxnSpPr/>
          <p:nvPr/>
        </p:nvCxnSpPr>
        <p:spPr>
          <a:xfrm>
            <a:off x="3810701" y="1586338"/>
            <a:ext cx="4732020" cy="0"/>
          </a:xfrm>
          <a:prstGeom prst="straightConnector1">
            <a:avLst/>
          </a:prstGeom>
          <a:noFill/>
          <a:ln cap="flat" cmpd="sng" w="19050">
            <a:solidFill>
              <a:schemeClr val="accent1"/>
            </a:solidFill>
            <a:prstDash val="solid"/>
            <a:round/>
            <a:headEnd len="sm" w="sm" type="none"/>
            <a:tailEnd len="sm" w="sm" type="none"/>
          </a:ln>
        </p:spPr>
      </p:cxnSp>
      <p:sp>
        <p:nvSpPr>
          <p:cNvPr id="734" name="Google Shape;734;p125"/>
          <p:cNvSpPr txBox="1"/>
          <p:nvPr>
            <p:ph type="title"/>
          </p:nvPr>
        </p:nvSpPr>
        <p:spPr>
          <a:xfrm>
            <a:off x="3724073" y="471951"/>
            <a:ext cx="4939868" cy="96462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chemeClr val="dk1"/>
              </a:buClr>
              <a:buSzPts val="4400"/>
              <a:buFont typeface="Calibri"/>
              <a:buNone/>
            </a:pPr>
            <a:r>
              <a:rPr lang="en"/>
              <a:t>Scenario’s for </a:t>
            </a:r>
            <a:br>
              <a:rPr lang="en"/>
            </a:br>
            <a:r>
              <a:rPr lang="en"/>
              <a:t>Bots</a:t>
            </a:r>
            <a:endParaRPr/>
          </a:p>
        </p:txBody>
      </p:sp>
      <p:sp>
        <p:nvSpPr>
          <p:cNvPr id="735" name="Google Shape;735;p125"/>
          <p:cNvSpPr txBox="1"/>
          <p:nvPr>
            <p:ph idx="1" type="body"/>
          </p:nvPr>
        </p:nvSpPr>
        <p:spPr>
          <a:xfrm>
            <a:off x="3724074" y="1828801"/>
            <a:ext cx="4939867" cy="2839064"/>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Clr>
                <a:schemeClr val="dk1"/>
              </a:buClr>
              <a:buSzPts val="2000"/>
              <a:buFont typeface="Calibri"/>
              <a:buAutoNum type="arabicPeriod"/>
            </a:pPr>
            <a:r>
              <a:rPr lang="en" sz="2000"/>
              <a:t>Question and Answers</a:t>
            </a:r>
            <a:endParaRPr/>
          </a:p>
          <a:p>
            <a:pPr indent="-514350" lvl="0" marL="514350" rtl="0" algn="l">
              <a:spcBef>
                <a:spcPts val="400"/>
              </a:spcBef>
              <a:spcAft>
                <a:spcPts val="0"/>
              </a:spcAft>
              <a:buClr>
                <a:schemeClr val="dk1"/>
              </a:buClr>
              <a:buSzPts val="2000"/>
              <a:buFont typeface="Calibri"/>
              <a:buAutoNum type="arabicPeriod"/>
            </a:pPr>
            <a:r>
              <a:rPr lang="en" sz="2000"/>
              <a:t>Automate Helpdesk, Handoff to human if too complex</a:t>
            </a:r>
            <a:endParaRPr/>
          </a:p>
          <a:p>
            <a:pPr indent="-514350" lvl="0" marL="514350" rtl="0" algn="l">
              <a:spcBef>
                <a:spcPts val="400"/>
              </a:spcBef>
              <a:spcAft>
                <a:spcPts val="0"/>
              </a:spcAft>
              <a:buClr>
                <a:schemeClr val="dk1"/>
              </a:buClr>
              <a:buSzPts val="2000"/>
              <a:buFont typeface="Calibri"/>
              <a:buAutoNum type="arabicPeriod"/>
            </a:pPr>
            <a:r>
              <a:rPr lang="en" sz="2000"/>
              <a:t>Product selection and ordering</a:t>
            </a:r>
            <a:endParaRPr/>
          </a:p>
          <a:p>
            <a:pPr indent="-514350" lvl="0" marL="514350" rtl="0" algn="l">
              <a:spcBef>
                <a:spcPts val="400"/>
              </a:spcBef>
              <a:spcAft>
                <a:spcPts val="0"/>
              </a:spcAft>
              <a:buClr>
                <a:schemeClr val="dk1"/>
              </a:buClr>
              <a:buSzPts val="2000"/>
              <a:buFont typeface="Calibri"/>
              <a:buAutoNum type="arabicPeriod"/>
            </a:pPr>
            <a:r>
              <a:rPr lang="en" sz="2000"/>
              <a:t>Task Automation</a:t>
            </a:r>
            <a:endParaRPr/>
          </a:p>
          <a:p>
            <a:pPr indent="-514350" lvl="0" marL="514350" rtl="0" algn="l">
              <a:spcBef>
                <a:spcPts val="400"/>
              </a:spcBef>
              <a:spcAft>
                <a:spcPts val="0"/>
              </a:spcAft>
              <a:buClr>
                <a:schemeClr val="dk1"/>
              </a:buClr>
              <a:buSzPts val="2000"/>
              <a:buFont typeface="Calibri"/>
              <a:buAutoNum type="arabicPeriod"/>
            </a:pPr>
            <a:r>
              <a:rPr lang="en" sz="2000"/>
              <a:t>Proactive Assistance &amp; Monitoring</a:t>
            </a:r>
            <a:endParaRPr/>
          </a:p>
          <a:p>
            <a:pPr indent="-514350" lvl="0" marL="514350" rtl="0" algn="l">
              <a:spcBef>
                <a:spcPts val="400"/>
              </a:spcBef>
              <a:spcAft>
                <a:spcPts val="1600"/>
              </a:spcAft>
              <a:buClr>
                <a:schemeClr val="dk1"/>
              </a:buClr>
              <a:buSzPts val="2000"/>
              <a:buFont typeface="Calibri"/>
              <a:buAutoNum type="arabicPeriod"/>
            </a:pPr>
            <a:r>
              <a:rPr lang="en" sz="2000"/>
              <a:t>Expert Systems</a:t>
            </a:r>
            <a:endParaRPr sz="2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2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Bot Examples</a:t>
            </a:r>
            <a:endParaRPr/>
          </a:p>
        </p:txBody>
      </p:sp>
      <p:pic>
        <p:nvPicPr>
          <p:cNvPr id="741" name="Google Shape;741;p126"/>
          <p:cNvPicPr preferRelativeResize="0"/>
          <p:nvPr/>
        </p:nvPicPr>
        <p:blipFill rotWithShape="1">
          <a:blip r:embed="rId3">
            <a:alphaModFix/>
          </a:blip>
          <a:srcRect b="0" l="0" r="0" t="0"/>
          <a:stretch/>
        </p:blipFill>
        <p:spPr>
          <a:xfrm>
            <a:off x="335558" y="1268017"/>
            <a:ext cx="1590757" cy="2630569"/>
          </a:xfrm>
          <a:prstGeom prst="rect">
            <a:avLst/>
          </a:prstGeom>
          <a:noFill/>
          <a:ln>
            <a:noFill/>
          </a:ln>
          <a:effectLst>
            <a:outerShdw blurRad="292100" rotWithShape="0" algn="tl" dir="2700000" dist="139700">
              <a:srgbClr val="333333">
                <a:alpha val="64705"/>
              </a:srgbClr>
            </a:outerShdw>
          </a:effectLst>
        </p:spPr>
      </p:pic>
      <p:pic>
        <p:nvPicPr>
          <p:cNvPr id="742" name="Google Shape;742;p126"/>
          <p:cNvPicPr preferRelativeResize="0"/>
          <p:nvPr/>
        </p:nvPicPr>
        <p:blipFill rotWithShape="1">
          <a:blip r:embed="rId4">
            <a:alphaModFix/>
          </a:blip>
          <a:srcRect b="0" l="0" r="0" t="0"/>
          <a:stretch/>
        </p:blipFill>
        <p:spPr>
          <a:xfrm>
            <a:off x="2206949" y="2183999"/>
            <a:ext cx="2305174" cy="2699753"/>
          </a:xfrm>
          <a:prstGeom prst="rect">
            <a:avLst/>
          </a:prstGeom>
          <a:noFill/>
          <a:ln>
            <a:noFill/>
          </a:ln>
          <a:effectLst>
            <a:outerShdw blurRad="292100" rotWithShape="0" algn="tl" dir="2700000" dist="139700">
              <a:srgbClr val="333333">
                <a:alpha val="64705"/>
              </a:srgbClr>
            </a:outerShdw>
          </a:effectLst>
        </p:spPr>
      </p:pic>
      <p:pic>
        <p:nvPicPr>
          <p:cNvPr id="743" name="Google Shape;743;p126"/>
          <p:cNvPicPr preferRelativeResize="0"/>
          <p:nvPr/>
        </p:nvPicPr>
        <p:blipFill rotWithShape="1">
          <a:blip r:embed="rId5">
            <a:alphaModFix/>
          </a:blip>
          <a:srcRect b="0" l="0" r="0" t="0"/>
          <a:stretch/>
        </p:blipFill>
        <p:spPr>
          <a:xfrm>
            <a:off x="4424045" y="921427"/>
            <a:ext cx="2327567" cy="2725979"/>
          </a:xfrm>
          <a:prstGeom prst="rect">
            <a:avLst/>
          </a:prstGeom>
          <a:noFill/>
          <a:ln>
            <a:noFill/>
          </a:ln>
          <a:effectLst>
            <a:outerShdw blurRad="292100" rotWithShape="0" algn="tl" dir="2700000" dist="139700">
              <a:srgbClr val="333333">
                <a:alpha val="64705"/>
              </a:srgbClr>
            </a:outerShdw>
          </a:effectLst>
        </p:spPr>
      </p:pic>
      <p:pic>
        <p:nvPicPr>
          <p:cNvPr id="744" name="Google Shape;744;p126"/>
          <p:cNvPicPr preferRelativeResize="0"/>
          <p:nvPr/>
        </p:nvPicPr>
        <p:blipFill rotWithShape="1">
          <a:blip r:embed="rId6">
            <a:alphaModFix/>
          </a:blip>
          <a:srcRect b="0" l="0" r="58781" t="0"/>
          <a:stretch/>
        </p:blipFill>
        <p:spPr>
          <a:xfrm>
            <a:off x="6911951" y="2350562"/>
            <a:ext cx="1934575" cy="263604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2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000"/>
              <a:t>Embedded devices with dialogue capabilities</a:t>
            </a:r>
            <a:endParaRPr sz="3000"/>
          </a:p>
        </p:txBody>
      </p:sp>
      <p:sp>
        <p:nvSpPr>
          <p:cNvPr id="750" name="Google Shape;750;p12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254000" lvl="0" marL="342900" rtl="0" algn="l">
              <a:spcBef>
                <a:spcPts val="0"/>
              </a:spcBef>
              <a:spcAft>
                <a:spcPts val="0"/>
              </a:spcAft>
              <a:buClr>
                <a:schemeClr val="dk1"/>
              </a:buClr>
              <a:buSzPts val="1800"/>
              <a:buChar char="●"/>
            </a:pPr>
            <a:r>
              <a:rPr lang="en"/>
              <a:t>Amazon Echo (2014) – home assistant device</a:t>
            </a:r>
            <a:endParaRPr/>
          </a:p>
          <a:p>
            <a:pPr indent="-222250" lvl="1" marL="742950" rtl="0" algn="l">
              <a:spcBef>
                <a:spcPts val="560"/>
              </a:spcBef>
              <a:spcAft>
                <a:spcPts val="0"/>
              </a:spcAft>
              <a:buClr>
                <a:schemeClr val="dk1"/>
              </a:buClr>
              <a:buSzPts val="1800"/>
              <a:buChar char="○"/>
            </a:pPr>
            <a:r>
              <a:rPr lang="en" sz="1800"/>
              <a:t>Plays music</a:t>
            </a:r>
            <a:endParaRPr sz="1800"/>
          </a:p>
          <a:p>
            <a:pPr indent="-190500" lvl="2" marL="1143000" rtl="0" algn="l">
              <a:spcBef>
                <a:spcPts val="480"/>
              </a:spcBef>
              <a:spcAft>
                <a:spcPts val="0"/>
              </a:spcAft>
              <a:buClr>
                <a:schemeClr val="dk1"/>
              </a:buClr>
              <a:buSzPts val="1800"/>
              <a:buChar char="■"/>
            </a:pPr>
            <a:r>
              <a:rPr lang="en" sz="1800"/>
              <a:t>With voice commands</a:t>
            </a:r>
            <a:endParaRPr sz="1800"/>
          </a:p>
          <a:p>
            <a:pPr indent="-222250" lvl="1" marL="742950" rtl="0" algn="l">
              <a:spcBef>
                <a:spcPts val="560"/>
              </a:spcBef>
              <a:spcAft>
                <a:spcPts val="0"/>
              </a:spcAft>
              <a:buClr>
                <a:schemeClr val="dk1"/>
              </a:buClr>
              <a:buSzPts val="1800"/>
              <a:buChar char="○"/>
            </a:pPr>
            <a:r>
              <a:rPr lang="en" sz="1800"/>
              <a:t>Question answering</a:t>
            </a:r>
            <a:endParaRPr sz="1800"/>
          </a:p>
          <a:p>
            <a:pPr indent="-190500" lvl="2" marL="1143000" rtl="0" algn="l">
              <a:spcBef>
                <a:spcPts val="480"/>
              </a:spcBef>
              <a:spcAft>
                <a:spcPts val="0"/>
              </a:spcAft>
              <a:buClr>
                <a:schemeClr val="dk1"/>
              </a:buClr>
              <a:buSzPts val="1800"/>
              <a:buChar char="■"/>
            </a:pPr>
            <a:r>
              <a:rPr lang="en" sz="1800"/>
              <a:t>Get weather, news</a:t>
            </a:r>
            <a:endParaRPr sz="1800"/>
          </a:p>
          <a:p>
            <a:pPr indent="-190500" lvl="2" marL="1143000" rtl="0" algn="l">
              <a:spcBef>
                <a:spcPts val="480"/>
              </a:spcBef>
              <a:spcAft>
                <a:spcPts val="0"/>
              </a:spcAft>
              <a:buClr>
                <a:schemeClr val="dk1"/>
              </a:buClr>
              <a:buSzPts val="1800"/>
              <a:buChar char="■"/>
            </a:pPr>
            <a:r>
              <a:rPr lang="en" sz="1800"/>
              <a:t>More complex questions, like </a:t>
            </a:r>
            <a:endParaRPr sz="1800"/>
          </a:p>
          <a:p>
            <a:pPr indent="-215900" lvl="3" marL="1600200" rtl="0" algn="l">
              <a:spcBef>
                <a:spcPts val="400"/>
              </a:spcBef>
              <a:spcAft>
                <a:spcPts val="0"/>
              </a:spcAft>
              <a:buClr>
                <a:schemeClr val="dk1"/>
              </a:buClr>
              <a:buSzPts val="1800"/>
              <a:buChar char="●"/>
            </a:pPr>
            <a:r>
              <a:rPr lang="en" sz="1800"/>
              <a:t>“how many spoons are in a cup?”</a:t>
            </a:r>
            <a:endParaRPr sz="1800"/>
          </a:p>
          <a:p>
            <a:pPr indent="-222250" lvl="1" marL="742950" rtl="0" algn="l">
              <a:spcBef>
                <a:spcPts val="560"/>
              </a:spcBef>
              <a:spcAft>
                <a:spcPts val="0"/>
              </a:spcAft>
              <a:buClr>
                <a:schemeClr val="dk1"/>
              </a:buClr>
              <a:buSzPts val="1800"/>
              <a:buChar char="○"/>
            </a:pPr>
            <a:r>
              <a:rPr lang="en" sz="1800"/>
              <a:t>Setting timer</a:t>
            </a:r>
            <a:endParaRPr sz="1800"/>
          </a:p>
          <a:p>
            <a:pPr indent="-222250" lvl="1" marL="742950" rtl="0" algn="l">
              <a:spcBef>
                <a:spcPts val="560"/>
              </a:spcBef>
              <a:spcAft>
                <a:spcPts val="0"/>
              </a:spcAft>
              <a:buClr>
                <a:schemeClr val="dk1"/>
              </a:buClr>
              <a:buSzPts val="1800"/>
              <a:buChar char="○"/>
            </a:pPr>
            <a:r>
              <a:rPr lang="en" sz="1800"/>
              <a:t>Manages TODO lists</a:t>
            </a:r>
            <a:endParaRPr sz="1800"/>
          </a:p>
          <a:p>
            <a:pPr indent="-76200" lvl="2" marL="1143000" rtl="0" algn="l">
              <a:spcBef>
                <a:spcPts val="480"/>
              </a:spcBef>
              <a:spcAft>
                <a:spcPts val="1600"/>
              </a:spcAft>
              <a:buClr>
                <a:schemeClr val="dk1"/>
              </a:buClr>
              <a:buSzPts val="2400"/>
              <a:buNone/>
            </a:pPr>
            <a:r>
              <a:t/>
            </a:r>
            <a:endParaRPr/>
          </a:p>
        </p:txBody>
      </p:sp>
      <p:pic>
        <p:nvPicPr>
          <p:cNvPr id="751" name="Google Shape;751;p127"/>
          <p:cNvPicPr preferRelativeResize="0"/>
          <p:nvPr/>
        </p:nvPicPr>
        <p:blipFill rotWithShape="1">
          <a:blip r:embed="rId3">
            <a:alphaModFix/>
          </a:blip>
          <a:srcRect b="0" l="0" r="0" t="0"/>
          <a:stretch/>
        </p:blipFill>
        <p:spPr>
          <a:xfrm>
            <a:off x="6665915" y="1783558"/>
            <a:ext cx="1282718" cy="28110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